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369" r:id="rId5"/>
    <p:sldId id="258" r:id="rId6"/>
    <p:sldId id="374" r:id="rId7"/>
    <p:sldId id="346" r:id="rId8"/>
    <p:sldId id="348" r:id="rId9"/>
    <p:sldId id="341" r:id="rId10"/>
    <p:sldId id="349" r:id="rId11"/>
    <p:sldId id="350" r:id="rId12"/>
    <p:sldId id="351" r:id="rId13"/>
    <p:sldId id="362" r:id="rId14"/>
    <p:sldId id="352" r:id="rId15"/>
    <p:sldId id="343" r:id="rId16"/>
    <p:sldId id="340" r:id="rId17"/>
    <p:sldId id="388" r:id="rId18"/>
    <p:sldId id="389" r:id="rId19"/>
    <p:sldId id="390" r:id="rId20"/>
    <p:sldId id="391" r:id="rId21"/>
    <p:sldId id="370" r:id="rId22"/>
    <p:sldId id="353" r:id="rId23"/>
    <p:sldId id="344" r:id="rId24"/>
    <p:sldId id="345" r:id="rId25"/>
    <p:sldId id="355" r:id="rId26"/>
    <p:sldId id="356" r:id="rId27"/>
    <p:sldId id="357" r:id="rId28"/>
    <p:sldId id="358" r:id="rId29"/>
    <p:sldId id="326" r:id="rId30"/>
    <p:sldId id="383" r:id="rId31"/>
    <p:sldId id="384" r:id="rId32"/>
    <p:sldId id="385" r:id="rId33"/>
    <p:sldId id="386" r:id="rId34"/>
    <p:sldId id="387" r:id="rId35"/>
    <p:sldId id="392" r:id="rId36"/>
    <p:sldId id="325" r:id="rId37"/>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6283" autoAdjust="0"/>
  </p:normalViewPr>
  <p:slideViewPr>
    <p:cSldViewPr snapToGrid="0">
      <p:cViewPr varScale="1">
        <p:scale>
          <a:sx n="111" d="100"/>
          <a:sy n="111" d="100"/>
        </p:scale>
        <p:origin x="1188" y="96"/>
      </p:cViewPr>
      <p:guideLst>
        <p:guide orient="horz" pos="2136"/>
        <p:guide pos="3840"/>
      </p:guideLst>
    </p:cSldViewPr>
  </p:slideViewPr>
  <p:notesTextViewPr>
    <p:cViewPr>
      <p:scale>
        <a:sx n="3" d="2"/>
        <a:sy n="3" d="2"/>
      </p:scale>
      <p:origin x="0" y="0"/>
    </p:cViewPr>
  </p:notesTextViewPr>
  <p:sorterViewPr>
    <p:cViewPr>
      <p:scale>
        <a:sx n="120" d="100"/>
        <a:sy n="120" d="100"/>
      </p:scale>
      <p:origin x="0" y="0"/>
    </p:cViewPr>
  </p:sorterViewPr>
  <p:notesViewPr>
    <p:cSldViewPr snapToGrid="0">
      <p:cViewPr varScale="1">
        <p:scale>
          <a:sx n="108" d="100"/>
          <a:sy n="108" d="100"/>
        </p:scale>
        <p:origin x="4062"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2/1/2024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2/1/2024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39269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70940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013054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751372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895389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392263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2425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6072806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about:blank"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8" name="Rectangle 1">
            <a:extLst>
              <a:ext uri="{FF2B5EF4-FFF2-40B4-BE49-F238E27FC236}">
                <a16:creationId xmlns:a16="http://schemas.microsoft.com/office/drawing/2014/main" id="{306A014D-0E09-F089-616C-A5549F883F16}"/>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4" name="Picture 3" descr="A group of people playing baseball&#10;&#10;Description automatically generated">
            <a:extLst>
              <a:ext uri="{FF2B5EF4-FFF2-40B4-BE49-F238E27FC236}">
                <a16:creationId xmlns:a16="http://schemas.microsoft.com/office/drawing/2014/main" id="{8C4F5762-10A8-B63B-EB23-1AA8FCA76F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97"/>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id="{3402AFB9-59C9-4F67-8129-CA6A6EFF25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9" name="Rectangle 1">
            <a:extLst>
              <a:ext uri="{FF2B5EF4-FFF2-40B4-BE49-F238E27FC236}">
                <a16:creationId xmlns:a16="http://schemas.microsoft.com/office/drawing/2014/main" id="{D87A85E0-EB69-82ED-E1EB-67A1AB798B2C}"/>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2/1/2024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2/1/2024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2/1/2024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a:t>
            </a:r>
            <a:r>
              <a:rPr lang="en-US" sz="2000" dirty="0">
                <a:solidFill>
                  <a:schemeClr val="bg1"/>
                </a:solidFill>
                <a:latin typeface="+mn-lt"/>
                <a:cs typeface="Arial" charset="0"/>
              </a:rPr>
              <a:t>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2/1/2024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2/1/2024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49220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2/1/2024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2/1/2024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3" descr="A group of people playing baseball&#10;&#10;Description automatically generated">
            <a:extLst>
              <a:ext uri="{FF2B5EF4-FFF2-40B4-BE49-F238E27FC236}">
                <a16:creationId xmlns:a16="http://schemas.microsoft.com/office/drawing/2014/main" id="{3532E035-7B75-04CB-D4F5-227B13AC28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97"/>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2/1/2024</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424135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808670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id="{769A6EE4-7B2A-4A1F-9D78-2ABD8DC0C3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Rectangle 1">
            <a:extLst>
              <a:ext uri="{FF2B5EF4-FFF2-40B4-BE49-F238E27FC236}">
                <a16:creationId xmlns:a16="http://schemas.microsoft.com/office/drawing/2014/main"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4291632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906319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2/1/2024</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id="{C00CB8E0-4CF4-41FC-9556-38B3AC65E3AA}"/>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801" r:id="rId7"/>
    <p:sldLayoutId id="2147483795" r:id="rId8"/>
    <p:sldLayoutId id="2147483796" r:id="rId9"/>
    <p:sldLayoutId id="2147483797" r:id="rId10"/>
    <p:sldLayoutId id="2147483798" r:id="rId11"/>
    <p:sldLayoutId id="2147483799" r:id="rId12"/>
    <p:sldLayoutId id="2147483830" r:id="rId13"/>
    <p:sldLayoutId id="2147483831" r:id="rId14"/>
    <p:sldLayoutId id="2147483803" r:id="rId15"/>
    <p:sldLayoutId id="2147483804" r:id="rId16"/>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C9604-5D6C-4DD9-BB25-16EBB5B997A4}"/>
              </a:ext>
            </a:extLst>
          </p:cNvPr>
          <p:cNvSpPr>
            <a:spLocks noGrp="1"/>
          </p:cNvSpPr>
          <p:nvPr>
            <p:ph type="title"/>
          </p:nvPr>
        </p:nvSpPr>
        <p:spPr/>
        <p:txBody>
          <a:bodyPr/>
          <a:lstStyle/>
          <a:p>
            <a:pPr algn="ctr"/>
            <a:r>
              <a:rPr lang="en-US" sz="3200" dirty="0"/>
              <a:t>John Sullivan – CHSAA Asst Commissioner</a:t>
            </a:r>
            <a:br>
              <a:rPr lang="en-US" sz="3200" dirty="0"/>
            </a:br>
            <a:r>
              <a:rPr lang="en-US" sz="3200" dirty="0"/>
              <a:t>GEORGE DEMETRIOU – RULES INTERPRETER</a:t>
            </a:r>
            <a:br>
              <a:rPr lang="en-US" sz="3200" dirty="0"/>
            </a:br>
            <a:r>
              <a:rPr lang="en-US" sz="2000" dirty="0"/>
              <a:t>george.Demetriou.cos@GMAIL.COM</a:t>
            </a:r>
          </a:p>
        </p:txBody>
      </p:sp>
      <p:sp>
        <p:nvSpPr>
          <p:cNvPr id="3" name="Text Placeholder 2">
            <a:extLst>
              <a:ext uri="{FF2B5EF4-FFF2-40B4-BE49-F238E27FC236}">
                <a16:creationId xmlns:a16="http://schemas.microsoft.com/office/drawing/2014/main" id="{5C2F1652-CCD9-4A29-94A7-57934FA00D5B}"/>
              </a:ext>
            </a:extLst>
          </p:cNvPr>
          <p:cNvSpPr>
            <a:spLocks noGrp="1"/>
          </p:cNvSpPr>
          <p:nvPr>
            <p:ph type="body" idx="1"/>
          </p:nvPr>
        </p:nvSpPr>
        <p:spPr/>
        <p:txBody>
          <a:bodyPr/>
          <a:lstStyle/>
          <a:p>
            <a:r>
              <a:rPr kumimoji="0" lang="en-US" sz="4600" b="1" i="0" u="none" strike="noStrike" kern="1200" cap="all" spc="0" normalizeH="0" baseline="0" noProof="0" dirty="0">
                <a:ln>
                  <a:noFill/>
                </a:ln>
                <a:solidFill>
                  <a:prstClr val="white"/>
                </a:solidFill>
                <a:effectLst/>
                <a:uLnTx/>
                <a:uFillTx/>
                <a:latin typeface="Calibri"/>
                <a:ea typeface="+mj-ea"/>
                <a:cs typeface="+mj-cs"/>
              </a:rPr>
              <a:t>2024 NFHS Baseball Rule changes </a:t>
            </a:r>
            <a:br>
              <a:rPr kumimoji="0" lang="en-US" sz="4600" b="1" i="0" u="none" strike="noStrike" kern="1200" cap="all" spc="0" normalizeH="0" baseline="0" noProof="0" dirty="0">
                <a:ln>
                  <a:noFill/>
                </a:ln>
                <a:solidFill>
                  <a:prstClr val="white"/>
                </a:solidFill>
                <a:effectLst/>
                <a:uLnTx/>
                <a:uFillTx/>
                <a:latin typeface="Calibri"/>
                <a:ea typeface="+mj-ea"/>
                <a:cs typeface="+mj-cs"/>
              </a:rPr>
            </a:br>
            <a:r>
              <a:rPr kumimoji="0" lang="en-US" sz="4600" b="1" i="0" u="none" strike="noStrike" kern="1200" cap="all" spc="0" normalizeH="0" baseline="0" noProof="0" dirty="0" err="1">
                <a:ln>
                  <a:noFill/>
                </a:ln>
                <a:solidFill>
                  <a:prstClr val="white"/>
                </a:solidFill>
                <a:effectLst/>
                <a:uLnTx/>
                <a:uFillTx/>
                <a:latin typeface="Calibri"/>
                <a:ea typeface="+mj-ea"/>
                <a:cs typeface="+mj-cs"/>
              </a:rPr>
              <a:t>Powerpoint</a:t>
            </a:r>
            <a:endParaRPr lang="en-US" dirty="0"/>
          </a:p>
        </p:txBody>
      </p:sp>
    </p:spTree>
    <p:extLst>
      <p:ext uri="{BB962C8B-B14F-4D97-AF65-F5344CB8AC3E}">
        <p14:creationId xmlns:p14="http://schemas.microsoft.com/office/powerpoint/2010/main" val="1348521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SUMMARY</a:t>
            </a:r>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1486703" y="1935924"/>
            <a:ext cx="9672528" cy="4493085"/>
          </a:xfrm>
        </p:spPr>
        <p:txBody>
          <a:bodyPr/>
          <a:lstStyle/>
          <a:p>
            <a:pPr>
              <a:buFont typeface="Arial" panose="020B0604020202020204" pitchFamily="34" charset="0"/>
              <a:buChar char="•"/>
            </a:pPr>
            <a:r>
              <a:rPr lang="en-US" sz="4000" dirty="0"/>
              <a:t>Wristbands</a:t>
            </a:r>
          </a:p>
          <a:p>
            <a:pPr>
              <a:buFont typeface="Arial" panose="020B0604020202020204" pitchFamily="34" charset="0"/>
              <a:buChar char="•"/>
            </a:pPr>
            <a:endParaRPr lang="en-US" sz="4000" dirty="0"/>
          </a:p>
          <a:p>
            <a:pPr>
              <a:buFont typeface="Arial" panose="020B0604020202020204" pitchFamily="34" charset="0"/>
              <a:buChar char="•"/>
            </a:pPr>
            <a:r>
              <a:rPr lang="en-US" sz="4000" dirty="0"/>
              <a:t>One-way Communication</a:t>
            </a:r>
          </a:p>
          <a:p>
            <a:pPr marL="0" indent="0">
              <a:buNone/>
            </a:pPr>
            <a:endParaRPr lang="en-US" sz="4000" dirty="0"/>
          </a:p>
          <a:p>
            <a:pPr>
              <a:buFont typeface="Arial" panose="020B0604020202020204" pitchFamily="34" charset="0"/>
              <a:buChar char="•"/>
            </a:pPr>
            <a:r>
              <a:rPr lang="en-US" sz="4000" dirty="0"/>
              <a:t>Spectators</a:t>
            </a:r>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1332475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aseball player with a glove&#10;&#10;Description automatically generated">
            <a:extLst>
              <a:ext uri="{FF2B5EF4-FFF2-40B4-BE49-F238E27FC236}">
                <a16:creationId xmlns:a16="http://schemas.microsoft.com/office/drawing/2014/main" id="{0D5F6B54-3B22-A243-014D-D8C864557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6" y="2131616"/>
            <a:ext cx="2760983" cy="4148388"/>
          </a:xfrm>
          <a:prstGeom prst="rect">
            <a:avLst/>
          </a:prstGeom>
        </p:spPr>
      </p:pic>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1-6-1</a:t>
            </a:r>
            <a:br>
              <a:rPr lang="en-US" dirty="0"/>
            </a:br>
            <a:r>
              <a:rPr lang="en-US" dirty="0"/>
              <a:t>PLAYER COMMUNICATION EQUIPMENT</a:t>
            </a:r>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4806951" y="2095722"/>
            <a:ext cx="7160682" cy="4493085"/>
          </a:xfrm>
        </p:spPr>
        <p:txBody>
          <a:bodyPr/>
          <a:lstStyle/>
          <a:p>
            <a:pPr marL="0" indent="0">
              <a:buNone/>
            </a:pPr>
            <a:r>
              <a:rPr lang="en-US" dirty="0"/>
              <a:t>• Any wristband with defensive shifts/offensive plays/pitching choices or game directions attached is non-electronic equipment and is permitted as long as it a single, solid color.</a:t>
            </a:r>
          </a:p>
          <a:p>
            <a:pPr marL="0" indent="0">
              <a:buNone/>
            </a:pPr>
            <a:endParaRPr lang="en-US" dirty="0"/>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4068303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1-6-1</a:t>
            </a:r>
            <a:br>
              <a:rPr lang="en-US" dirty="0"/>
            </a:br>
            <a:r>
              <a:rPr lang="en-US" dirty="0"/>
              <a:t>PLAYER COMMUNICATION EQUIPMENT</a:t>
            </a:r>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7305367" y="2095722"/>
            <a:ext cx="4662265" cy="4493085"/>
          </a:xfrm>
        </p:spPr>
        <p:txBody>
          <a:bodyPr/>
          <a:lstStyle/>
          <a:p>
            <a:pPr marL="0" indent="0">
              <a:buNone/>
            </a:pPr>
            <a:r>
              <a:rPr lang="en-US" sz="2400" dirty="0"/>
              <a:t>• For pitchers, it may not contain the colors white, gray or be distracting.</a:t>
            </a:r>
          </a:p>
          <a:p>
            <a:pPr marL="0" indent="0">
              <a:buNone/>
            </a:pPr>
            <a:endParaRPr lang="en-US" sz="2400" dirty="0"/>
          </a:p>
          <a:p>
            <a:pPr marL="0" indent="0">
              <a:buNone/>
            </a:pPr>
            <a:r>
              <a:rPr lang="en-US" sz="2400" dirty="0"/>
              <a:t>• It does not have to match the color of the uniform or the sleeves worn underneath the uniform.</a:t>
            </a:r>
          </a:p>
          <a:p>
            <a:pPr marL="0" indent="0">
              <a:buNone/>
            </a:pPr>
            <a:endParaRPr lang="en-US" sz="2400" dirty="0"/>
          </a:p>
          <a:p>
            <a:pPr marL="0" indent="0">
              <a:buNone/>
            </a:pPr>
            <a:r>
              <a:rPr lang="en-US" sz="2400" dirty="0"/>
              <a:t>• It shall only be worn on player(s) wrist or forearm and pitchers shall wear it on their non-pitching arm.</a:t>
            </a:r>
          </a:p>
          <a:p>
            <a:pPr marL="0" indent="0">
              <a:buNone/>
            </a:pPr>
            <a:endParaRPr lang="en-US" dirty="0"/>
          </a:p>
          <a:p>
            <a:pPr marL="0" indent="0">
              <a:buNone/>
            </a:pPr>
            <a:endParaRPr lang="en-US" dirty="0"/>
          </a:p>
          <a:p>
            <a:pPr marL="0" indent="0">
              <a:buNone/>
            </a:pPr>
            <a:endParaRPr lang="en-US" sz="2300" dirty="0"/>
          </a:p>
        </p:txBody>
      </p:sp>
      <p:pic>
        <p:nvPicPr>
          <p:cNvPr id="7" name="Picture 6" descr="A baseball player standing on a field&#10;&#10;Description automatically generated">
            <a:extLst>
              <a:ext uri="{FF2B5EF4-FFF2-40B4-BE49-F238E27FC236}">
                <a16:creationId xmlns:a16="http://schemas.microsoft.com/office/drawing/2014/main" id="{76D6EC83-E0C1-955D-472F-3E9C04FCD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6" y="2131616"/>
            <a:ext cx="5375129" cy="3792934"/>
          </a:xfrm>
          <a:prstGeom prst="rect">
            <a:avLst/>
          </a:prstGeom>
        </p:spPr>
      </p:pic>
    </p:spTree>
    <p:extLst>
      <p:ext uri="{BB962C8B-B14F-4D97-AF65-F5344CB8AC3E}">
        <p14:creationId xmlns:p14="http://schemas.microsoft.com/office/powerpoint/2010/main" val="1187769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ilhouette of a baseball player&#10;&#10;Description automatically generated">
            <a:extLst>
              <a:ext uri="{FF2B5EF4-FFF2-40B4-BE49-F238E27FC236}">
                <a16:creationId xmlns:a16="http://schemas.microsoft.com/office/drawing/2014/main" id="{25A0FBBD-7DB1-31A8-3AB2-D100CCCAD0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59" y="2131615"/>
            <a:ext cx="5364486" cy="3785423"/>
          </a:xfrm>
          <a:prstGeom prst="rect">
            <a:avLst/>
          </a:prstGeom>
        </p:spPr>
      </p:pic>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1-6-1</a:t>
            </a:r>
            <a:br>
              <a:rPr lang="en-US" dirty="0"/>
            </a:br>
            <a:r>
              <a:rPr lang="en-US" dirty="0"/>
              <a:t>PLAYER COMMUNICATION EQUIPMENT</a:t>
            </a:r>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7305367" y="2095722"/>
            <a:ext cx="4662265" cy="4493085"/>
          </a:xfrm>
        </p:spPr>
        <p:txBody>
          <a:bodyPr/>
          <a:lstStyle/>
          <a:p>
            <a:pPr marL="0" indent="0">
              <a:buNone/>
            </a:pPr>
            <a:r>
              <a:rPr lang="en-US" dirty="0"/>
              <a:t>• The penalty for wearing this equipment improperly is a team warning to the coach on a first offense.</a:t>
            </a:r>
          </a:p>
          <a:p>
            <a:pPr marL="0" indent="0">
              <a:buNone/>
            </a:pPr>
            <a:endParaRPr lang="en-US" dirty="0"/>
          </a:p>
          <a:p>
            <a:pPr marL="0" indent="0">
              <a:buNone/>
            </a:pPr>
            <a:r>
              <a:rPr lang="en-US" dirty="0"/>
              <a:t>• The next offender of that team will be ejected along with the team’s head coach.</a:t>
            </a:r>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1870086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ilhouette of a person holding a helmet&#10;&#10;Description automatically generated">
            <a:extLst>
              <a:ext uri="{FF2B5EF4-FFF2-40B4-BE49-F238E27FC236}">
                <a16:creationId xmlns:a16="http://schemas.microsoft.com/office/drawing/2014/main" id="{79DE479F-8A90-2488-DBBB-5C69261B7D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5" y="2131615"/>
            <a:ext cx="2843673" cy="4143769"/>
          </a:xfrm>
          <a:prstGeom prst="rect">
            <a:avLst/>
          </a:prstGeom>
        </p:spPr>
      </p:pic>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PLAYER COMMUNICATION EQUIPMENT</a:t>
            </a:r>
            <a:br>
              <a:rPr lang="en-US" dirty="0"/>
            </a:br>
            <a:r>
              <a:rPr lang="en-US" dirty="0"/>
              <a:t>rule 3-2-5</a:t>
            </a:r>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4876800" y="2095723"/>
            <a:ext cx="7090834" cy="2920778"/>
          </a:xfrm>
        </p:spPr>
        <p:txBody>
          <a:bodyPr/>
          <a:lstStyle/>
          <a:p>
            <a:pPr marL="0" indent="0">
              <a:buNone/>
            </a:pPr>
            <a:r>
              <a:rPr lang="en-US" dirty="0"/>
              <a:t>• One-way electronic communication devices are permissible from the dugout to the catcher while the team is on defense for the purpose of calling pitches.</a:t>
            </a:r>
          </a:p>
          <a:p>
            <a:pPr marL="0" indent="0">
              <a:buNone/>
            </a:pPr>
            <a:endParaRPr lang="en-US" dirty="0"/>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1327568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PLAYER COMMUNICATION EQUIPMENT</a:t>
            </a:r>
            <a:br>
              <a:rPr lang="en-US" dirty="0"/>
            </a:br>
            <a:r>
              <a:rPr lang="en-US" dirty="0"/>
              <a:t>rule 1-6-2</a:t>
            </a:r>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28B0385D-EB82-4F38-9EA1-3AB76D641CBC}"/>
              </a:ext>
            </a:extLst>
          </p:cNvPr>
          <p:cNvSpPr txBox="1">
            <a:spLocks/>
          </p:cNvSpPr>
          <p:nvPr/>
        </p:nvSpPr>
        <p:spPr bwMode="auto">
          <a:xfrm>
            <a:off x="7905750" y="2095722"/>
            <a:ext cx="40618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5375366" y="2095722"/>
            <a:ext cx="6511834" cy="4493085"/>
          </a:xfrm>
        </p:spPr>
        <p:txBody>
          <a:bodyPr/>
          <a:lstStyle/>
          <a:p>
            <a:pPr marL="0" indent="0">
              <a:buNone/>
            </a:pPr>
            <a:r>
              <a:rPr lang="en-US" dirty="0"/>
              <a:t>• When using the electronic communication device, the coach cannot be outside the dugout/bench </a:t>
            </a:r>
            <a:r>
              <a:rPr lang="en-US" dirty="0">
                <a:solidFill>
                  <a:srgbClr val="FF0000"/>
                </a:solidFill>
              </a:rPr>
              <a:t>area.</a:t>
            </a:r>
          </a:p>
          <a:p>
            <a:pPr marL="0" indent="0">
              <a:buNone/>
            </a:pPr>
            <a:endParaRPr lang="en-US" dirty="0"/>
          </a:p>
          <a:p>
            <a:pPr marL="0" indent="0">
              <a:buNone/>
            </a:pPr>
            <a:endParaRPr lang="en-US" dirty="0"/>
          </a:p>
          <a:p>
            <a:pPr marL="0" indent="0">
              <a:buNone/>
            </a:pPr>
            <a:endParaRPr lang="en-US" sz="2300" dirty="0"/>
          </a:p>
        </p:txBody>
      </p:sp>
      <p:pic>
        <p:nvPicPr>
          <p:cNvPr id="6" name="Picture 5" descr="A person standing in a doorway&#10;&#10;Description automatically generated">
            <a:extLst>
              <a:ext uri="{FF2B5EF4-FFF2-40B4-BE49-F238E27FC236}">
                <a16:creationId xmlns:a16="http://schemas.microsoft.com/office/drawing/2014/main" id="{6475FAC5-C23E-53C5-FA39-B8AEBD4899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59" y="2131615"/>
            <a:ext cx="3276122" cy="3786261"/>
          </a:xfrm>
          <a:prstGeom prst="rect">
            <a:avLst/>
          </a:prstGeom>
        </p:spPr>
      </p:pic>
    </p:spTree>
    <p:extLst>
      <p:ext uri="{BB962C8B-B14F-4D97-AF65-F5344CB8AC3E}">
        <p14:creationId xmlns:p14="http://schemas.microsoft.com/office/powerpoint/2010/main" val="320364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aseball coach and umpire&#10;&#10;Description automatically generated">
            <a:extLst>
              <a:ext uri="{FF2B5EF4-FFF2-40B4-BE49-F238E27FC236}">
                <a16:creationId xmlns:a16="http://schemas.microsoft.com/office/drawing/2014/main" id="{726BD346-8B8D-1477-82B8-D3816119B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58" y="2131615"/>
            <a:ext cx="5359647" cy="3782009"/>
          </a:xfrm>
          <a:prstGeom prst="rect">
            <a:avLst/>
          </a:prstGeom>
        </p:spPr>
      </p:pic>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PLAYER COMMUNICATION EQUIPMENT </a:t>
            </a:r>
            <a:br>
              <a:rPr lang="en-US" dirty="0"/>
            </a:br>
            <a:r>
              <a:rPr lang="en-US" dirty="0"/>
              <a:t>rule 3-2-5</a:t>
            </a:r>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7276011" y="2095722"/>
            <a:ext cx="4691623" cy="4493085"/>
          </a:xfrm>
        </p:spPr>
        <p:txBody>
          <a:bodyPr/>
          <a:lstStyle/>
          <a:p>
            <a:pPr marL="0" indent="0">
              <a:buNone/>
            </a:pPr>
            <a:r>
              <a:rPr lang="en-US" dirty="0"/>
              <a:t>• Coaches may not use electronic communication device(s) to communicate with any other team member than the catcher while on defense, or any team member while on offense.</a:t>
            </a:r>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3427815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aseball umpire giving a thumbs up to a umpire&#10;&#10;Description automatically generated">
            <a:extLst>
              <a:ext uri="{FF2B5EF4-FFF2-40B4-BE49-F238E27FC236}">
                <a16:creationId xmlns:a16="http://schemas.microsoft.com/office/drawing/2014/main" id="{448DC63A-5E58-6A8E-CEB6-04EEEA1FE9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60" y="2131615"/>
            <a:ext cx="5364486" cy="3785424"/>
          </a:xfrm>
          <a:prstGeom prst="rect">
            <a:avLst/>
          </a:prstGeom>
        </p:spPr>
      </p:pic>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PLAYER COMMUNICATION EQUIPMENT</a:t>
            </a:r>
            <a:br>
              <a:rPr lang="en-US" dirty="0"/>
            </a:br>
            <a:r>
              <a:rPr lang="en-US" dirty="0"/>
              <a:t>rule 3-2-5</a:t>
            </a:r>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7366000" y="2095722"/>
            <a:ext cx="4601634" cy="4493085"/>
          </a:xfrm>
        </p:spPr>
        <p:txBody>
          <a:bodyPr/>
          <a:lstStyle/>
          <a:p>
            <a:pPr marL="0" indent="0">
              <a:buNone/>
            </a:pPr>
            <a:r>
              <a:rPr lang="en-US" dirty="0"/>
              <a:t>• The penalty for improper use is a team warning on the first offense.</a:t>
            </a:r>
          </a:p>
          <a:p>
            <a:pPr marL="0" indent="0">
              <a:buNone/>
            </a:pPr>
            <a:endParaRPr lang="en-US" dirty="0"/>
          </a:p>
          <a:p>
            <a:pPr marL="0" indent="0">
              <a:buNone/>
            </a:pPr>
            <a:r>
              <a:rPr lang="en-US" dirty="0"/>
              <a:t>• The next offender of that team will be ejected, along with the team’s head coach.</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2125286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A084-E595-4FAC-850A-DF420D947A2B}"/>
              </a:ext>
            </a:extLst>
          </p:cNvPr>
          <p:cNvSpPr>
            <a:spLocks noGrp="1"/>
          </p:cNvSpPr>
          <p:nvPr>
            <p:ph type="title"/>
          </p:nvPr>
        </p:nvSpPr>
        <p:spPr/>
        <p:txBody>
          <a:bodyPr/>
          <a:lstStyle/>
          <a:p>
            <a:r>
              <a:rPr lang="en-US" dirty="0"/>
              <a:t>UMPIRE-IN-CHIEF</a:t>
            </a:r>
            <a:br>
              <a:rPr lang="en-US" dirty="0"/>
            </a:br>
            <a:r>
              <a:rPr lang="en-US" dirty="0"/>
              <a:t>rule 10-2-3</a:t>
            </a:r>
            <a:r>
              <a:rPr lang="en-US" cap="none" dirty="0"/>
              <a:t>h</a:t>
            </a:r>
            <a:endParaRPr lang="en-US" dirty="0"/>
          </a:p>
        </p:txBody>
      </p:sp>
      <p:sp>
        <p:nvSpPr>
          <p:cNvPr id="3" name="Content Placeholder 2">
            <a:extLst>
              <a:ext uri="{FF2B5EF4-FFF2-40B4-BE49-F238E27FC236}">
                <a16:creationId xmlns:a16="http://schemas.microsoft.com/office/drawing/2014/main" id="{A31D5242-646E-4DE2-820C-C0A637152912}"/>
              </a:ext>
            </a:extLst>
          </p:cNvPr>
          <p:cNvSpPr>
            <a:spLocks noGrp="1"/>
          </p:cNvSpPr>
          <p:nvPr>
            <p:ph idx="1"/>
          </p:nvPr>
        </p:nvSpPr>
        <p:spPr/>
        <p:txBody>
          <a:bodyPr/>
          <a:lstStyle/>
          <a:p>
            <a:pPr marL="0" marR="0" indent="0">
              <a:spcBef>
                <a:spcPts val="0"/>
              </a:spcBef>
              <a:spcAft>
                <a:spcPts val="0"/>
              </a:spcAft>
              <a:buNone/>
            </a:pPr>
            <a:r>
              <a:rPr lang="en-US" sz="2400" dirty="0">
                <a:solidFill>
                  <a:schemeClr val="tx1">
                    <a:lumMod val="50000"/>
                  </a:schemeClr>
                </a:solidFill>
                <a:effectLst/>
                <a:latin typeface="Calibri" panose="020F0502020204030204" pitchFamily="34" charset="0"/>
                <a:ea typeface="Arial" panose="020B0604020202020204" pitchFamily="34" charset="0"/>
              </a:rPr>
              <a:t>h. Forfeit the game for prescribed infractions by </a:t>
            </a:r>
            <a:r>
              <a:rPr lang="en-US" sz="2400" strike="sngStrike" dirty="0">
                <a:solidFill>
                  <a:schemeClr val="tx1">
                    <a:lumMod val="50000"/>
                  </a:schemeClr>
                </a:solidFill>
                <a:effectLst/>
                <a:latin typeface="Calibri" panose="020F0502020204030204" pitchFamily="34" charset="0"/>
                <a:ea typeface="Arial" panose="020B0604020202020204" pitchFamily="34" charset="0"/>
              </a:rPr>
              <a:t>spectators,</a:t>
            </a:r>
            <a:r>
              <a:rPr lang="en-US" sz="2400" dirty="0">
                <a:solidFill>
                  <a:schemeClr val="tx1">
                    <a:lumMod val="50000"/>
                  </a:schemeClr>
                </a:solidFill>
                <a:effectLst/>
                <a:latin typeface="Calibri" panose="020F0502020204030204" pitchFamily="34" charset="0"/>
                <a:ea typeface="Arial" panose="020B0604020202020204" pitchFamily="34" charset="0"/>
              </a:rPr>
              <a:t> coaches, players or team/bench personnel.</a:t>
            </a:r>
            <a:endParaRPr lang="en-US" sz="24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effectLst/>
                <a:latin typeface="Calibri" panose="020F0502020204030204" pitchFamily="34"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b="1" dirty="0">
                <a:solidFill>
                  <a:srgbClr val="000000"/>
                </a:solidFill>
                <a:effectLst/>
                <a:latin typeface="Calibri" panose="020F0502020204030204" pitchFamily="34" charset="0"/>
                <a:ea typeface="Arial" panose="020B0604020202020204" pitchFamily="34" charset="0"/>
              </a:rPr>
              <a:t>Rationale:</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solidFill>
                  <a:srgbClr val="000000"/>
                </a:solidFill>
                <a:effectLst/>
                <a:latin typeface="Calibri" panose="020F0502020204030204" pitchFamily="34" charset="0"/>
                <a:ea typeface="Arial" panose="020B0604020202020204" pitchFamily="34" charset="0"/>
              </a:rPr>
              <a:t>Umpires have jurisdiction over the confines of the field, players, coaches and team/bench personnel. If there are issues with spectators, it is the responsibility of game management to deal with spectators and to ensure that the facility is safe for all involved. </a:t>
            </a:r>
            <a:endParaRPr lang="en-US" sz="24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id="{32235920-B732-43F8-9A65-87D00DC7604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43835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tanding in a field with a referee&#10;&#10;Description automatically generated with medium confidence">
            <a:extLst>
              <a:ext uri="{FF2B5EF4-FFF2-40B4-BE49-F238E27FC236}">
                <a16:creationId xmlns:a16="http://schemas.microsoft.com/office/drawing/2014/main" id="{64152062-D6E9-DEEC-7F11-EDDFCE3F0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56" y="2131615"/>
            <a:ext cx="5364485" cy="3793070"/>
          </a:xfrm>
          <a:prstGeom prst="rect">
            <a:avLst/>
          </a:prstGeom>
        </p:spPr>
      </p:pic>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br>
              <a:rPr lang="en-US" dirty="0"/>
            </a:br>
            <a:r>
              <a:rPr lang="en-US" dirty="0"/>
              <a:t>UMPIRE-IN-CHIEF</a:t>
            </a:r>
            <a:br>
              <a:rPr lang="en-US" dirty="0"/>
            </a:br>
            <a:r>
              <a:rPr lang="en-US" dirty="0"/>
              <a:t>Rule 10-2-3</a:t>
            </a:r>
            <a:r>
              <a:rPr lang="en-US" cap="none" dirty="0"/>
              <a:t>h</a:t>
            </a:r>
            <a:br>
              <a:rPr lang="en-US" dirty="0"/>
            </a:br>
            <a:endParaRPr lang="en-US" dirty="0"/>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7321550" y="2095722"/>
            <a:ext cx="4646083" cy="4493085"/>
          </a:xfrm>
        </p:spPr>
        <p:txBody>
          <a:bodyPr/>
          <a:lstStyle/>
          <a:p>
            <a:pPr marL="0" indent="0">
              <a:buNone/>
            </a:pPr>
            <a:r>
              <a:rPr lang="en-US" dirty="0"/>
              <a:t>• Umpires have jurisdiction over the confines of the players, coaches and team/bench personnel.</a:t>
            </a:r>
          </a:p>
          <a:p>
            <a:pPr marL="0" indent="0">
              <a:buNone/>
            </a:pPr>
            <a:endParaRPr lang="en-US" dirty="0"/>
          </a:p>
          <a:p>
            <a:pPr marL="0" indent="0">
              <a:buNone/>
            </a:pPr>
            <a:r>
              <a:rPr lang="en-US" dirty="0"/>
              <a:t>• If there are issues with spectators, it is the responsibility of game management to deal with spectators and to ensure the facility is safe for all involved.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818373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dirty="0"/>
              <a:t>UMPIRE-IN-CHIEF</a:t>
            </a:r>
            <a:br>
              <a:rPr lang="en-US" dirty="0"/>
            </a:br>
            <a:r>
              <a:rPr lang="en-US" dirty="0"/>
              <a:t>Rule 10-2-3</a:t>
            </a:r>
            <a:r>
              <a:rPr lang="en-US" cap="none" dirty="0"/>
              <a:t>h</a:t>
            </a:r>
            <a:endParaRPr lang="en-US" dirty="0"/>
          </a:p>
        </p:txBody>
      </p:sp>
      <p:sp>
        <p:nvSpPr>
          <p:cNvPr id="4" name="Footer Placeholder 3">
            <a:extLst>
              <a:ext uri="{FF2B5EF4-FFF2-40B4-BE49-F238E27FC236}">
                <a16:creationId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id="{B328F5D7-B510-4047-8C67-C7C58AD21509}"/>
              </a:ext>
            </a:extLst>
          </p:cNvPr>
          <p:cNvSpPr>
            <a:spLocks noGrp="1"/>
          </p:cNvSpPr>
          <p:nvPr>
            <p:ph idx="1"/>
          </p:nvPr>
        </p:nvSpPr>
        <p:spPr>
          <a:xfrm>
            <a:off x="4819650" y="2095722"/>
            <a:ext cx="7147983" cy="4493085"/>
          </a:xfrm>
        </p:spPr>
        <p:txBody>
          <a:bodyPr/>
          <a:lstStyle/>
          <a:p>
            <a:pPr marL="0" indent="0">
              <a:buNone/>
            </a:pPr>
            <a:r>
              <a:rPr lang="en-US" dirty="0"/>
              <a:t>• The umpire-in-chief may forfeit the game for prescribed infractions by coaches, players or team/bench personnel.</a:t>
            </a:r>
            <a:endParaRPr lang="en-US" sz="2400" dirty="0"/>
          </a:p>
          <a:p>
            <a:pPr indent="517525">
              <a:tabLst>
                <a:tab pos="798513" algn="l"/>
                <a:tab pos="860425" algn="l"/>
              </a:tabLst>
            </a:pPr>
            <a:r>
              <a:rPr lang="en-US" sz="2400" dirty="0"/>
              <a:t>	Most likely repeated refusal to comply </a:t>
            </a:r>
          </a:p>
          <a:p>
            <a:pPr indent="517525">
              <a:tabLst>
                <a:tab pos="798513" algn="l"/>
                <a:tab pos="860425" algn="l"/>
              </a:tabLst>
            </a:pPr>
            <a:r>
              <a:rPr lang="en-US" sz="2400" dirty="0"/>
              <a:t>	See Rule 4-4.</a:t>
            </a:r>
          </a:p>
          <a:p>
            <a:pPr marL="0" indent="0">
              <a:buNone/>
            </a:pPr>
            <a:endParaRPr lang="en-US" sz="2400" dirty="0"/>
          </a:p>
          <a:p>
            <a:pPr marL="0" indent="0">
              <a:buFont typeface="Arial" panose="020B0604020202020204" pitchFamily="34" charset="0"/>
              <a:buChar char="•"/>
            </a:pPr>
            <a:r>
              <a:rPr lang="en-US" dirty="0"/>
              <a:t> Do not declare a forfeit if a team is late arriving.</a:t>
            </a:r>
          </a:p>
          <a:p>
            <a:pPr lvl="1" indent="-342900">
              <a:buFont typeface="Wingdings" panose="05000000000000000000" pitchFamily="2" charset="2"/>
              <a:buChar char="§"/>
            </a:pPr>
            <a:r>
              <a:rPr lang="en-US" dirty="0"/>
              <a:t> Please wait 30 min if no info.</a:t>
            </a:r>
          </a:p>
          <a:p>
            <a:pPr lvl="1" indent="-342900">
              <a:buFont typeface="Wingdings" panose="05000000000000000000" pitchFamily="2" charset="2"/>
              <a:buChar char="§"/>
            </a:pPr>
            <a:r>
              <a:rPr lang="en-US" dirty="0"/>
              <a:t> Note in the game report.</a:t>
            </a:r>
          </a:p>
          <a:p>
            <a:pPr marL="0" indent="0">
              <a:buNone/>
            </a:pPr>
            <a:endParaRPr lang="en-US" dirty="0"/>
          </a:p>
          <a:p>
            <a:pPr marL="0" indent="0">
              <a:buNone/>
            </a:pPr>
            <a:endParaRPr lang="en-US" sz="2300" dirty="0"/>
          </a:p>
        </p:txBody>
      </p:sp>
      <p:pic>
        <p:nvPicPr>
          <p:cNvPr id="7" name="Picture 6" descr="A person wearing a helmet and holding a baseball bat&#10;&#10;Description automatically generated">
            <a:extLst>
              <a:ext uri="{FF2B5EF4-FFF2-40B4-BE49-F238E27FC236}">
                <a16:creationId xmlns:a16="http://schemas.microsoft.com/office/drawing/2014/main" id="{1A8B7BB6-30AD-CC13-16B4-77A7C0656F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4" y="2131615"/>
            <a:ext cx="2843673" cy="4137085"/>
          </a:xfrm>
          <a:prstGeom prst="rect">
            <a:avLst/>
          </a:prstGeom>
        </p:spPr>
      </p:pic>
    </p:spTree>
    <p:extLst>
      <p:ext uri="{BB962C8B-B14F-4D97-AF65-F5344CB8AC3E}">
        <p14:creationId xmlns:p14="http://schemas.microsoft.com/office/powerpoint/2010/main" val="1011588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4521E-D105-1646-06F3-697E3AA6EB11}"/>
              </a:ext>
            </a:extLst>
          </p:cNvPr>
          <p:cNvSpPr>
            <a:spLocks noGrp="1"/>
          </p:cNvSpPr>
          <p:nvPr>
            <p:ph type="title"/>
          </p:nvPr>
        </p:nvSpPr>
        <p:spPr/>
        <p:txBody>
          <a:bodyPr/>
          <a:lstStyle/>
          <a:p>
            <a:r>
              <a:rPr lang="en-US" dirty="0"/>
              <a:t>2024 NFHS BASEBALL </a:t>
            </a:r>
          </a:p>
        </p:txBody>
      </p:sp>
      <p:sp>
        <p:nvSpPr>
          <p:cNvPr id="3" name="Text Placeholder 2">
            <a:extLst>
              <a:ext uri="{FF2B5EF4-FFF2-40B4-BE49-F238E27FC236}">
                <a16:creationId xmlns:a16="http://schemas.microsoft.com/office/drawing/2014/main" id="{6D2D1907-6956-E44D-AEE1-71CFC878EF54}"/>
              </a:ext>
            </a:extLst>
          </p:cNvPr>
          <p:cNvSpPr>
            <a:spLocks noGrp="1"/>
          </p:cNvSpPr>
          <p:nvPr>
            <p:ph type="body" idx="1"/>
          </p:nvPr>
        </p:nvSpPr>
        <p:spPr/>
        <p:txBody>
          <a:bodyPr/>
          <a:lstStyle/>
          <a:p>
            <a:r>
              <a:rPr lang="en-US" sz="3600" dirty="0"/>
              <a:t>Points of Emphasis</a:t>
            </a:r>
          </a:p>
        </p:txBody>
      </p:sp>
    </p:spTree>
    <p:extLst>
      <p:ext uri="{BB962C8B-B14F-4D97-AF65-F5344CB8AC3E}">
        <p14:creationId xmlns:p14="http://schemas.microsoft.com/office/powerpoint/2010/main" val="613215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Approaching Umpires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0" indent="0">
              <a:buNone/>
            </a:pPr>
            <a:r>
              <a:rPr lang="en-US" sz="3200" dirty="0"/>
              <a:t>Head coaches can ask an umpire to get help on a:</a:t>
            </a:r>
          </a:p>
          <a:p>
            <a:endParaRPr lang="en-US" sz="3200" dirty="0"/>
          </a:p>
          <a:p>
            <a:pPr marL="342900" marR="0" lvl="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Times New Roman" panose="02020603050405020304" pitchFamily="18" charset="0"/>
              </a:rPr>
              <a:t>Rules clarification;</a:t>
            </a:r>
          </a:p>
          <a:p>
            <a:pPr marL="342900" marR="0" lvl="0" indent="-342900">
              <a:spcBef>
                <a:spcPts val="0"/>
              </a:spcBef>
              <a:spcAft>
                <a:spcPts val="0"/>
              </a:spcAft>
              <a:buFont typeface="Symbol" panose="05050102010706020507" pitchFamily="18" charset="2"/>
              <a:buChar char=""/>
            </a:pPr>
            <a:endParaRPr lang="en-US" sz="32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Times New Roman" panose="02020603050405020304" pitchFamily="18" charset="0"/>
              </a:rPr>
              <a:t>Pulled </a:t>
            </a:r>
            <a:r>
              <a:rPr lang="en-US" sz="3200" dirty="0">
                <a:latin typeface="Calibri" panose="020F0502020204030204" pitchFamily="34" charset="0"/>
                <a:ea typeface="Times New Roman" panose="02020603050405020304" pitchFamily="18" charset="0"/>
              </a:rPr>
              <a:t>f</a:t>
            </a:r>
            <a:r>
              <a:rPr lang="en-US" sz="3200" dirty="0">
                <a:effectLst/>
                <a:latin typeface="Calibri" panose="020F0502020204030204" pitchFamily="34" charset="0"/>
                <a:ea typeface="Times New Roman" panose="02020603050405020304" pitchFamily="18" charset="0"/>
              </a:rPr>
              <a:t>oot or swipe tag; or</a:t>
            </a:r>
          </a:p>
          <a:p>
            <a:pPr marL="0" marR="0" lvl="0" indent="0">
              <a:spcBef>
                <a:spcPts val="0"/>
              </a:spcBef>
              <a:spcAft>
                <a:spcPts val="0"/>
              </a:spcAft>
              <a:buNone/>
            </a:pPr>
            <a:endParaRPr lang="en-US" sz="3200" dirty="0">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latin typeface="Calibri" panose="020F0502020204030204" pitchFamily="34" charset="0"/>
                <a:ea typeface="Times New Roman" panose="02020603050405020304" pitchFamily="18" charset="0"/>
              </a:rPr>
              <a:t>Dropped ball.</a:t>
            </a:r>
            <a:r>
              <a:rPr lang="en-US" sz="3200" dirty="0">
                <a:effectLst/>
                <a:latin typeface="Calibri" panose="020F0502020204030204" pitchFamily="34" charset="0"/>
                <a:ea typeface="Times New Roman" panose="02020603050405020304" pitchFamily="18" charset="0"/>
              </a:rPr>
              <a:t> </a:t>
            </a:r>
          </a:p>
          <a:p>
            <a:pPr marL="0" indent="0">
              <a:buNone/>
            </a:pPr>
            <a:endParaRPr lang="en-US" dirty="0"/>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4098574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Approaching Umpires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0" indent="0">
              <a:buNone/>
            </a:pPr>
            <a:r>
              <a:rPr lang="en-US" sz="2800" dirty="0"/>
              <a:t>Coaches may ask an umpire what he saw on:</a:t>
            </a:r>
          </a:p>
          <a:p>
            <a:pPr marL="0" indent="0">
              <a:buNone/>
            </a:pPr>
            <a:endParaRPr lang="en-US" sz="2800" dirty="0"/>
          </a:p>
          <a:p>
            <a:pPr marL="342900" marR="0" lvl="0" indent="-342900">
              <a:spcBef>
                <a:spcPts val="0"/>
              </a:spcBef>
              <a:spcAft>
                <a:spcPts val="0"/>
              </a:spcAft>
              <a:buFont typeface="Symbol" panose="05050102010706020507" pitchFamily="18" charset="2"/>
              <a:buChar char=""/>
            </a:pPr>
            <a:r>
              <a:rPr lang="en-US" sz="2800" dirty="0">
                <a:effectLst/>
                <a:ea typeface="Times New Roman" panose="02020603050405020304" pitchFamily="18" charset="0"/>
              </a:rPr>
              <a:t>Balks;</a:t>
            </a:r>
          </a:p>
          <a:p>
            <a:pPr marL="0" marR="0" lvl="0" indent="0">
              <a:spcBef>
                <a:spcPts val="0"/>
              </a:spcBef>
              <a:spcAft>
                <a:spcPts val="0"/>
              </a:spcAft>
              <a:buNone/>
            </a:pPr>
            <a:endParaRPr lang="en-US" sz="2800" dirty="0">
              <a:effectLst/>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800" dirty="0">
                <a:effectLst/>
                <a:ea typeface="Times New Roman" panose="02020603050405020304" pitchFamily="18" charset="0"/>
              </a:rPr>
              <a:t>Obstruction;</a:t>
            </a:r>
          </a:p>
          <a:p>
            <a:pPr marL="0" marR="0" lvl="0" indent="0">
              <a:spcBef>
                <a:spcPts val="0"/>
              </a:spcBef>
              <a:spcAft>
                <a:spcPts val="0"/>
              </a:spcAft>
              <a:buNone/>
            </a:pPr>
            <a:endParaRPr lang="en-US" sz="2800" dirty="0">
              <a:effectLst/>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ea typeface="Times New Roman" panose="02020603050405020304" pitchFamily="18" charset="0"/>
              </a:rPr>
              <a:t>Interference; or</a:t>
            </a:r>
          </a:p>
          <a:p>
            <a:pPr marL="0" marR="0" lvl="0" indent="0">
              <a:spcBef>
                <a:spcPts val="0"/>
              </a:spcBef>
              <a:spcAft>
                <a:spcPts val="0"/>
              </a:spcAft>
              <a:buNone/>
            </a:pPr>
            <a:endParaRPr lang="en-US" sz="2800" dirty="0">
              <a:effectLst/>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a typeface="Calibri" panose="020F0502020204030204" pitchFamily="34" charset="0"/>
              </a:rPr>
              <a:t> Any other unusual play.</a:t>
            </a:r>
            <a:endParaRPr lang="en-US" sz="2800" dirty="0">
              <a:effectLst/>
              <a:ea typeface="Calibri" panose="020F0502020204030204" pitchFamily="34" charset="0"/>
            </a:endParaRPr>
          </a:p>
          <a:p>
            <a:pPr marL="0" indent="0">
              <a:buNone/>
            </a:pPr>
            <a:endParaRPr lang="en-US" dirty="0"/>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1878998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Approaching Umpires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0" indent="0">
              <a:buNone/>
            </a:pPr>
            <a:r>
              <a:rPr lang="en-US" sz="3600" dirty="0"/>
              <a:t>Coaches must avoid questioning:</a:t>
            </a:r>
          </a:p>
          <a:p>
            <a:endParaRPr lang="en-US" sz="3600" dirty="0"/>
          </a:p>
          <a:p>
            <a:pPr>
              <a:spcBef>
                <a:spcPts val="0"/>
              </a:spcBef>
              <a:spcAft>
                <a:spcPts val="0"/>
              </a:spcAft>
              <a:buFont typeface="Symbol" panose="05050102010706020507" pitchFamily="18" charset="2"/>
              <a:buChar char=""/>
            </a:pPr>
            <a:r>
              <a:rPr lang="en-US" sz="3600" dirty="0">
                <a:effectLst/>
                <a:ea typeface="Times New Roman" panose="02020603050405020304" pitchFamily="18" charset="0"/>
              </a:rPr>
              <a:t>Balls and Strikes including checked swings; and</a:t>
            </a:r>
          </a:p>
          <a:p>
            <a:pPr marL="0" indent="0">
              <a:spcBef>
                <a:spcPts val="0"/>
              </a:spcBef>
              <a:spcAft>
                <a:spcPts val="0"/>
              </a:spcAft>
              <a:buNone/>
            </a:pPr>
            <a:endParaRPr lang="en-US" sz="3600" dirty="0">
              <a:effectLst/>
              <a:ea typeface="Calibri" panose="020F0502020204030204" pitchFamily="34" charset="0"/>
            </a:endParaRPr>
          </a:p>
          <a:p>
            <a:pPr>
              <a:spcBef>
                <a:spcPts val="0"/>
              </a:spcBef>
              <a:spcAft>
                <a:spcPts val="0"/>
              </a:spcAft>
              <a:buFont typeface="Symbol" panose="05050102010706020507" pitchFamily="18" charset="2"/>
              <a:buChar char=""/>
            </a:pPr>
            <a:r>
              <a:rPr lang="en-US" sz="3600" dirty="0">
                <a:effectLst/>
                <a:ea typeface="Times New Roman" panose="02020603050405020304" pitchFamily="18" charset="0"/>
              </a:rPr>
              <a:t>Outs and safes especially bang-bang plays.</a:t>
            </a:r>
          </a:p>
          <a:p>
            <a:pPr marL="0" indent="0">
              <a:buNone/>
            </a:pPr>
            <a:endParaRPr lang="en-US" dirty="0"/>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426291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EJECTION PROTOCOL</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53975" marR="0" lvl="2" indent="0">
              <a:spcBef>
                <a:spcPts val="0"/>
              </a:spcBef>
              <a:spcAft>
                <a:spcPts val="0"/>
              </a:spcAft>
              <a:buNone/>
              <a:tabLst>
                <a:tab pos="685800" algn="l"/>
              </a:tabLst>
            </a:pPr>
            <a:r>
              <a:rPr lang="en-US" sz="2400" dirty="0">
                <a:effectLst/>
                <a:ea typeface="Times New Roman" panose="02020603050405020304" pitchFamily="18" charset="0"/>
              </a:rPr>
              <a:t>PRINCIPLES</a:t>
            </a:r>
          </a:p>
          <a:p>
            <a:pPr marL="804863" marR="0" lvl="2" indent="-342900">
              <a:spcBef>
                <a:spcPts val="0"/>
              </a:spcBef>
              <a:spcAft>
                <a:spcPts val="0"/>
              </a:spcAft>
              <a:buFont typeface="Arial" panose="020B0604020202020204" pitchFamily="34" charset="0"/>
              <a:buChar char="•"/>
              <a:tabLst>
                <a:tab pos="461963" algn="l"/>
              </a:tabLst>
            </a:pPr>
            <a:r>
              <a:rPr lang="en-US" dirty="0">
                <a:effectLst/>
                <a:ea typeface="Times New Roman" panose="02020603050405020304" pitchFamily="18" charset="0"/>
              </a:rPr>
              <a:t>Assistant Coaches cannot argue calls with umpires.</a:t>
            </a:r>
            <a:endParaRPr lang="en-US" dirty="0">
              <a:ea typeface="Times New Roman" panose="02020603050405020304" pitchFamily="18" charset="0"/>
            </a:endParaRPr>
          </a:p>
          <a:p>
            <a:pPr marL="461963" marR="0" lvl="2" indent="0">
              <a:spcBef>
                <a:spcPts val="0"/>
              </a:spcBef>
              <a:spcAft>
                <a:spcPts val="0"/>
              </a:spcAft>
              <a:buNone/>
              <a:tabLst>
                <a:tab pos="461963" algn="l"/>
              </a:tabLst>
            </a:pPr>
            <a:endParaRPr lang="en-US" sz="1000" dirty="0">
              <a:effectLst/>
              <a:ea typeface="Times New Roman" panose="02020603050405020304" pitchFamily="18" charset="0"/>
            </a:endParaRPr>
          </a:p>
          <a:p>
            <a:pPr marL="804863" marR="0" lvl="2" indent="-342900">
              <a:spcBef>
                <a:spcPts val="0"/>
              </a:spcBef>
              <a:spcAft>
                <a:spcPts val="0"/>
              </a:spcAft>
              <a:buFont typeface="Arial" panose="020B0604020202020204" pitchFamily="34" charset="0"/>
              <a:buChar char="•"/>
              <a:tabLst>
                <a:tab pos="461963" algn="l"/>
              </a:tabLst>
            </a:pPr>
            <a:r>
              <a:rPr lang="en-US" dirty="0">
                <a:effectLst/>
                <a:ea typeface="Times New Roman" panose="02020603050405020304" pitchFamily="18" charset="0"/>
              </a:rPr>
              <a:t>Be as tolerant and understanding as possible with Head Coaches</a:t>
            </a:r>
          </a:p>
          <a:p>
            <a:pPr marL="461963" marR="0" lvl="2" indent="0">
              <a:spcBef>
                <a:spcPts val="0"/>
              </a:spcBef>
              <a:spcAft>
                <a:spcPts val="0"/>
              </a:spcAft>
              <a:buNone/>
              <a:tabLst>
                <a:tab pos="461963" algn="l"/>
              </a:tabLst>
            </a:pPr>
            <a:endParaRPr lang="en-US" dirty="0">
              <a:effectLst/>
              <a:ea typeface="Times New Roman" panose="02020603050405020304" pitchFamily="18" charset="0"/>
            </a:endParaRPr>
          </a:p>
          <a:p>
            <a:pPr marL="0" lvl="2" indent="0">
              <a:spcBef>
                <a:spcPts val="0"/>
              </a:spcBef>
              <a:spcAft>
                <a:spcPts val="0"/>
              </a:spcAft>
              <a:buNone/>
              <a:tabLst>
                <a:tab pos="685800" algn="l"/>
              </a:tabLst>
            </a:pPr>
            <a:r>
              <a:rPr lang="en-US" sz="2400" dirty="0">
                <a:effectLst/>
                <a:ea typeface="Times New Roman" panose="02020603050405020304" pitchFamily="18" charset="0"/>
              </a:rPr>
              <a:t>PROCEDURE</a:t>
            </a:r>
          </a:p>
          <a:p>
            <a:pPr marR="0" lvl="1">
              <a:spcBef>
                <a:spcPts val="0"/>
              </a:spcBef>
              <a:spcAft>
                <a:spcPts val="0"/>
              </a:spcAft>
              <a:tabLst>
                <a:tab pos="914400" algn="l"/>
              </a:tabLst>
            </a:pPr>
            <a:r>
              <a:rPr lang="en-US" sz="2000" dirty="0">
                <a:solidFill>
                  <a:srgbClr val="000000"/>
                </a:solidFill>
                <a:effectLst/>
                <a:ea typeface="Times New Roman" panose="02020603050405020304" pitchFamily="18" charset="0"/>
                <a:cs typeface="Times New Roman" panose="02020603050405020304" pitchFamily="18" charset="0"/>
              </a:rPr>
              <a:t>Ignore comments as long as possible</a:t>
            </a:r>
          </a:p>
          <a:p>
            <a:pPr marL="457200" marR="0" lvl="1" indent="0">
              <a:spcBef>
                <a:spcPts val="0"/>
              </a:spcBef>
              <a:spcAft>
                <a:spcPts val="0"/>
              </a:spcAft>
              <a:buNone/>
              <a:tabLst>
                <a:tab pos="914400" algn="l"/>
              </a:tabLst>
            </a:pPr>
            <a:endParaRPr lang="en-US" sz="1000" dirty="0">
              <a:solidFill>
                <a:srgbClr val="000000"/>
              </a:solidFill>
              <a:effectLst/>
              <a:ea typeface="Times New Roman" panose="02020603050405020304" pitchFamily="18" charset="0"/>
              <a:cs typeface="Times New Roman" panose="02020603050405020304" pitchFamily="18" charset="0"/>
            </a:endParaRPr>
          </a:p>
          <a:p>
            <a:pPr marR="0" lvl="1">
              <a:spcBef>
                <a:spcPts val="0"/>
              </a:spcBef>
              <a:spcAft>
                <a:spcPts val="0"/>
              </a:spcAft>
              <a:tabLst>
                <a:tab pos="914400" algn="l"/>
              </a:tabLst>
            </a:pPr>
            <a:r>
              <a:rPr lang="en-US" sz="2000" dirty="0">
                <a:solidFill>
                  <a:srgbClr val="000000"/>
                </a:solidFill>
                <a:effectLst/>
                <a:ea typeface="Times New Roman" panose="02020603050405020304" pitchFamily="18" charset="0"/>
                <a:cs typeface="Times New Roman" panose="02020603050405020304" pitchFamily="18" charset="0"/>
              </a:rPr>
              <a:t>Acknowledge as appropriate; answer relevant questions</a:t>
            </a:r>
          </a:p>
          <a:p>
            <a:pPr marL="457200" marR="0" lvl="1" indent="0">
              <a:spcBef>
                <a:spcPts val="0"/>
              </a:spcBef>
              <a:spcAft>
                <a:spcPts val="0"/>
              </a:spcAft>
              <a:buNone/>
              <a:tabLst>
                <a:tab pos="914400" algn="l"/>
              </a:tabLst>
            </a:pPr>
            <a:endParaRPr lang="en-US" sz="1000" dirty="0">
              <a:solidFill>
                <a:srgbClr val="000000"/>
              </a:solidFill>
              <a:effectLst/>
              <a:ea typeface="Times New Roman" panose="02020603050405020304" pitchFamily="18" charset="0"/>
              <a:cs typeface="Times New Roman" panose="02020603050405020304" pitchFamily="18" charset="0"/>
            </a:endParaRPr>
          </a:p>
          <a:p>
            <a:pPr marR="0" lvl="1">
              <a:spcBef>
                <a:spcPts val="0"/>
              </a:spcBef>
              <a:spcAft>
                <a:spcPts val="0"/>
              </a:spcAft>
              <a:tabLst>
                <a:tab pos="914400" algn="l"/>
              </a:tabLst>
            </a:pPr>
            <a:r>
              <a:rPr lang="en-US" sz="2000" dirty="0">
                <a:solidFill>
                  <a:srgbClr val="000000"/>
                </a:solidFill>
                <a:effectLst/>
                <a:ea typeface="Times New Roman" panose="02020603050405020304" pitchFamily="18" charset="0"/>
                <a:cs typeface="Times New Roman" panose="02020603050405020304" pitchFamily="18" charset="0"/>
              </a:rPr>
              <a:t>Warn before lines are crossed or chattering is incessant</a:t>
            </a:r>
          </a:p>
          <a:p>
            <a:pPr marL="457200" marR="0" lvl="1" indent="0">
              <a:spcBef>
                <a:spcPts val="0"/>
              </a:spcBef>
              <a:spcAft>
                <a:spcPts val="0"/>
              </a:spcAft>
              <a:buNone/>
              <a:tabLst>
                <a:tab pos="914400" algn="l"/>
              </a:tabLst>
            </a:pPr>
            <a:endParaRPr lang="en-US" sz="1000" dirty="0">
              <a:solidFill>
                <a:srgbClr val="000000"/>
              </a:solidFill>
              <a:effectLst/>
              <a:ea typeface="Times New Roman" panose="02020603050405020304" pitchFamily="18" charset="0"/>
              <a:cs typeface="Times New Roman" panose="02020603050405020304" pitchFamily="18" charset="0"/>
            </a:endParaRPr>
          </a:p>
          <a:p>
            <a:pPr marR="0" lvl="1">
              <a:spcBef>
                <a:spcPts val="0"/>
              </a:spcBef>
              <a:spcAft>
                <a:spcPts val="0"/>
              </a:spcAft>
              <a:tabLst>
                <a:tab pos="914400" algn="l"/>
              </a:tabLst>
            </a:pPr>
            <a:r>
              <a:rPr lang="en-US" sz="2000" dirty="0">
                <a:solidFill>
                  <a:srgbClr val="000000"/>
                </a:solidFill>
                <a:effectLst/>
                <a:ea typeface="Times New Roman" panose="02020603050405020304" pitchFamily="18" charset="0"/>
                <a:cs typeface="Times New Roman" panose="02020603050405020304" pitchFamily="18" charset="0"/>
              </a:rPr>
              <a:t>Restrict</a:t>
            </a:r>
          </a:p>
          <a:p>
            <a:pPr marL="457200" marR="0" lvl="1" indent="0">
              <a:spcBef>
                <a:spcPts val="0"/>
              </a:spcBef>
              <a:spcAft>
                <a:spcPts val="0"/>
              </a:spcAft>
              <a:buNone/>
              <a:tabLst>
                <a:tab pos="914400" algn="l"/>
              </a:tabLst>
            </a:pPr>
            <a:endParaRPr lang="en-US" sz="1000" dirty="0">
              <a:solidFill>
                <a:srgbClr val="000000"/>
              </a:solidFill>
              <a:effectLst/>
              <a:ea typeface="Times New Roman" panose="02020603050405020304" pitchFamily="18" charset="0"/>
              <a:cs typeface="Times New Roman" panose="02020603050405020304" pitchFamily="18" charset="0"/>
            </a:endParaRPr>
          </a:p>
          <a:p>
            <a:pPr marR="0" lvl="1">
              <a:spcBef>
                <a:spcPts val="0"/>
              </a:spcBef>
              <a:spcAft>
                <a:spcPts val="0"/>
              </a:spcAft>
              <a:tabLst>
                <a:tab pos="914400" algn="l"/>
              </a:tabLst>
            </a:pPr>
            <a:r>
              <a:rPr lang="en-US" sz="2000" dirty="0">
                <a:solidFill>
                  <a:srgbClr val="000000"/>
                </a:solidFill>
                <a:effectLst/>
                <a:ea typeface="Times New Roman" panose="02020603050405020304" pitchFamily="18" charset="0"/>
                <a:cs typeface="Times New Roman" panose="02020603050405020304" pitchFamily="18" charset="0"/>
              </a:rPr>
              <a:t>Eject</a:t>
            </a:r>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2592678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aseball player sliding into base&#10;&#10;Description automatically generated">
            <a:extLst>
              <a:ext uri="{FF2B5EF4-FFF2-40B4-BE49-F238E27FC236}">
                <a16:creationId xmlns:a16="http://schemas.microsoft.com/office/drawing/2014/main" id="{C118444A-6E30-7B00-A398-86923487A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3"/>
            <a:ext cx="5364486" cy="3793071"/>
          </a:xfrm>
          <a:prstGeom prst="rect">
            <a:avLst/>
          </a:prstGeom>
        </p:spPr>
      </p:pic>
      <p:sp>
        <p:nvSpPr>
          <p:cNvPr id="2" name="Title 1">
            <a:extLst>
              <a:ext uri="{FF2B5EF4-FFF2-40B4-BE49-F238E27FC236}">
                <a16:creationId xmlns:a16="http://schemas.microsoft.com/office/drawing/2014/main" id="{7A14819E-4C36-4BA7-B5E5-68FB44BE4875}"/>
              </a:ext>
            </a:extLst>
          </p:cNvPr>
          <p:cNvSpPr>
            <a:spLocks noGrp="1"/>
          </p:cNvSpPr>
          <p:nvPr>
            <p:ph type="title"/>
          </p:nvPr>
        </p:nvSpPr>
        <p:spPr/>
        <p:txBody>
          <a:bodyPr/>
          <a:lstStyle/>
          <a:p>
            <a:r>
              <a:rPr lang="en-US" dirty="0"/>
              <a:t>Malicious contact</a:t>
            </a:r>
          </a:p>
        </p:txBody>
      </p:sp>
      <p:sp>
        <p:nvSpPr>
          <p:cNvPr id="4" name="Footer Placeholder 3">
            <a:extLst>
              <a:ext uri="{FF2B5EF4-FFF2-40B4-BE49-F238E27FC236}">
                <a16:creationId xmlns:a16="http://schemas.microsoft.com/office/drawing/2014/main"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id="{F742BE5D-DFB1-463A-A125-7302606C1165}"/>
              </a:ext>
            </a:extLst>
          </p:cNvPr>
          <p:cNvSpPr txBox="1"/>
          <p:nvPr/>
        </p:nvSpPr>
        <p:spPr>
          <a:xfrm>
            <a:off x="7302500" y="2111829"/>
            <a:ext cx="4552950" cy="397031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Malicious contact can be initiated by either an offensive or defensive player(s).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It should not be confused with incidental contact or “train wreck” plays that sometimes occur in baseball.</a:t>
            </a: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4508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4819E-4C36-4BA7-B5E5-68FB44BE4875}"/>
              </a:ext>
            </a:extLst>
          </p:cNvPr>
          <p:cNvSpPr>
            <a:spLocks noGrp="1"/>
          </p:cNvSpPr>
          <p:nvPr>
            <p:ph type="title"/>
          </p:nvPr>
        </p:nvSpPr>
        <p:spPr/>
        <p:txBody>
          <a:bodyPr/>
          <a:lstStyle/>
          <a:p>
            <a:r>
              <a:rPr lang="en-US" dirty="0"/>
              <a:t>Malicious contact</a:t>
            </a:r>
          </a:p>
        </p:txBody>
      </p:sp>
      <p:sp>
        <p:nvSpPr>
          <p:cNvPr id="4" name="Footer Placeholder 3">
            <a:extLst>
              <a:ext uri="{FF2B5EF4-FFF2-40B4-BE49-F238E27FC236}">
                <a16:creationId xmlns:a16="http://schemas.microsoft.com/office/drawing/2014/main"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id="{F742BE5D-DFB1-463A-A125-7302606C1165}"/>
              </a:ext>
            </a:extLst>
          </p:cNvPr>
          <p:cNvSpPr txBox="1"/>
          <p:nvPr/>
        </p:nvSpPr>
        <p:spPr>
          <a:xfrm>
            <a:off x="5094514" y="2111829"/>
            <a:ext cx="6487886" cy="397031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Contact or a collision is considered to be malicious if it the result of excessive force and/or there is an intent to injure.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 absence of these two conditions does not preclude the presence of malicious contact but would provide a reasonable starting point for proper interpretation.</a:t>
            </a: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A baseball player catching a ball&#10;&#10;Description automatically generated">
            <a:extLst>
              <a:ext uri="{FF2B5EF4-FFF2-40B4-BE49-F238E27FC236}">
                <a16:creationId xmlns:a16="http://schemas.microsoft.com/office/drawing/2014/main" id="{E684DEE7-5F49-2CD2-5304-59967BB33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2"/>
            <a:ext cx="3197744" cy="3975881"/>
          </a:xfrm>
          <a:prstGeom prst="rect">
            <a:avLst/>
          </a:prstGeom>
        </p:spPr>
      </p:pic>
    </p:spTree>
    <p:extLst>
      <p:ext uri="{BB962C8B-B14F-4D97-AF65-F5344CB8AC3E}">
        <p14:creationId xmlns:p14="http://schemas.microsoft.com/office/powerpoint/2010/main" val="1443523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aseball players talking to each other&#10;&#10;Description automatically generated">
            <a:extLst>
              <a:ext uri="{FF2B5EF4-FFF2-40B4-BE49-F238E27FC236}">
                <a16:creationId xmlns:a16="http://schemas.microsoft.com/office/drawing/2014/main" id="{4D731AB6-9F16-D01C-5406-9EC344F9D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885" y="2131615"/>
            <a:ext cx="5359960" cy="3789870"/>
          </a:xfrm>
          <a:prstGeom prst="rect">
            <a:avLst/>
          </a:prstGeom>
        </p:spPr>
      </p:pic>
      <p:sp>
        <p:nvSpPr>
          <p:cNvPr id="2" name="Title 1">
            <a:extLst>
              <a:ext uri="{FF2B5EF4-FFF2-40B4-BE49-F238E27FC236}">
                <a16:creationId xmlns:a16="http://schemas.microsoft.com/office/drawing/2014/main" id="{7A14819E-4C36-4BA7-B5E5-68FB44BE4875}"/>
              </a:ext>
            </a:extLst>
          </p:cNvPr>
          <p:cNvSpPr>
            <a:spLocks noGrp="1"/>
          </p:cNvSpPr>
          <p:nvPr>
            <p:ph type="title"/>
          </p:nvPr>
        </p:nvSpPr>
        <p:spPr/>
        <p:txBody>
          <a:bodyPr/>
          <a:lstStyle/>
          <a:p>
            <a:r>
              <a:rPr lang="en-US" dirty="0"/>
              <a:t>Profanity (DIRECT OR INDIRECT)</a:t>
            </a:r>
          </a:p>
        </p:txBody>
      </p:sp>
      <p:sp>
        <p:nvSpPr>
          <p:cNvPr id="4" name="Footer Placeholder 3">
            <a:extLst>
              <a:ext uri="{FF2B5EF4-FFF2-40B4-BE49-F238E27FC236}">
                <a16:creationId xmlns:a16="http://schemas.microsoft.com/office/drawing/2014/main"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id="{F742BE5D-DFB1-463A-A125-7302606C1165}"/>
              </a:ext>
            </a:extLst>
          </p:cNvPr>
          <p:cNvSpPr txBox="1"/>
          <p:nvPr/>
        </p:nvSpPr>
        <p:spPr>
          <a:xfrm>
            <a:off x="7202256" y="2131615"/>
            <a:ext cx="4318000" cy="4370427"/>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Education-based athletics is a direct extension of the classroom.</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rPr>
              <a:t>The coach is the teacher.</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There is no excuse for “foul language” in school or on the baseball field.</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rPr>
              <a:t>What is “foul” is an opinion.</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Consider context, target, tone and </a:t>
            </a:r>
            <a:r>
              <a:rPr kumimoji="0" lang="en-US" sz="2600" b="0" i="0" u="none" strike="noStrike" kern="1200" cap="none" spc="0" normalizeH="0" baseline="0" noProof="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any gestures</a:t>
            </a:r>
            <a:endPar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1309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id="{F742BE5D-DFB1-463A-A125-7302606C1165}"/>
              </a:ext>
            </a:extLst>
          </p:cNvPr>
          <p:cNvSpPr txBox="1"/>
          <p:nvPr/>
        </p:nvSpPr>
        <p:spPr>
          <a:xfrm>
            <a:off x="7264400" y="2111829"/>
            <a:ext cx="4317999" cy="397031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A 20-second time limit rule has been in the NFHS rules book since the 1970s.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 rule is meant to only be utilized when other preventive umpiring measures fail to achieve a reasonable pace or rhythm.</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A black and white digital scoreboard&#10;&#10;Description automatically generated">
            <a:extLst>
              <a:ext uri="{FF2B5EF4-FFF2-40B4-BE49-F238E27FC236}">
                <a16:creationId xmlns:a16="http://schemas.microsoft.com/office/drawing/2014/main" id="{2B3105E7-38AB-6F24-3144-C0A0816ADF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5"/>
            <a:ext cx="5364486" cy="2379985"/>
          </a:xfrm>
          <a:prstGeom prst="rect">
            <a:avLst/>
          </a:prstGeom>
        </p:spPr>
      </p:pic>
    </p:spTree>
    <p:extLst>
      <p:ext uri="{BB962C8B-B14F-4D97-AF65-F5344CB8AC3E}">
        <p14:creationId xmlns:p14="http://schemas.microsoft.com/office/powerpoint/2010/main" val="99560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id="{F742BE5D-DFB1-463A-A125-7302606C1165}"/>
              </a:ext>
            </a:extLst>
          </p:cNvPr>
          <p:cNvSpPr txBox="1"/>
          <p:nvPr/>
        </p:nvSpPr>
        <p:spPr>
          <a:xfrm>
            <a:off x="6986457" y="2111829"/>
            <a:ext cx="4595942" cy="4370427"/>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By rule, the time between the last out of one half-inning and the first pitch of the next half-inning is 1 minute, 20 seconds.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Umpires should facilitate this and refrain from visiting with fans or having prolonged discussions with other crew members.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A person standing on a baseball field&#10;&#10;Description automatically generated">
            <a:extLst>
              <a:ext uri="{FF2B5EF4-FFF2-40B4-BE49-F238E27FC236}">
                <a16:creationId xmlns:a16="http://schemas.microsoft.com/office/drawing/2014/main" id="{7B368F5F-A68E-B4D1-DFB9-336013E51C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6714" y="2131616"/>
            <a:ext cx="5147171" cy="3772796"/>
          </a:xfrm>
          <a:prstGeom prst="rect">
            <a:avLst/>
          </a:prstGeom>
        </p:spPr>
      </p:pic>
    </p:spTree>
    <p:extLst>
      <p:ext uri="{BB962C8B-B14F-4D97-AF65-F5344CB8AC3E}">
        <p14:creationId xmlns:p14="http://schemas.microsoft.com/office/powerpoint/2010/main" val="4137232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id="{F742BE5D-DFB1-463A-A125-7302606C1165}"/>
              </a:ext>
            </a:extLst>
          </p:cNvPr>
          <p:cNvSpPr txBox="1"/>
          <p:nvPr/>
        </p:nvSpPr>
        <p:spPr>
          <a:xfrm>
            <a:off x="5213350" y="2111829"/>
            <a:ext cx="6369050" cy="2893100"/>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Rule 7-3-1 spells out the situations when a batter is allowed to leave the batter’s box.</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Repeatedly stepping out to alter the rhythm of the pitcher or delay the game is not acceptable, and umpire needs to apply the proper penalty.</a:t>
            </a: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 baseball player holding a bat&#10;&#10;Description automatically generated">
            <a:extLst>
              <a:ext uri="{FF2B5EF4-FFF2-40B4-BE49-F238E27FC236}">
                <a16:creationId xmlns:a16="http://schemas.microsoft.com/office/drawing/2014/main" id="{4BCDA79F-462C-82C8-171F-27F1318C2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5"/>
            <a:ext cx="3328191" cy="4136466"/>
          </a:xfrm>
          <a:prstGeom prst="rect">
            <a:avLst/>
          </a:prstGeom>
        </p:spPr>
      </p:pic>
    </p:spTree>
    <p:extLst>
      <p:ext uri="{BB962C8B-B14F-4D97-AF65-F5344CB8AC3E}">
        <p14:creationId xmlns:p14="http://schemas.microsoft.com/office/powerpoint/2010/main" val="4157094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baseball players&#10;&#10;Description automatically generated">
            <a:extLst>
              <a:ext uri="{FF2B5EF4-FFF2-40B4-BE49-F238E27FC236}">
                <a16:creationId xmlns:a16="http://schemas.microsoft.com/office/drawing/2014/main" id="{B96F270B-094B-2D3A-4520-AB2B7B4C6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8" y="2131615"/>
            <a:ext cx="5375303" cy="3785424"/>
          </a:xfrm>
          <a:prstGeom prst="rect">
            <a:avLst/>
          </a:prstGeom>
        </p:spPr>
      </p:pic>
      <p:sp>
        <p:nvSpPr>
          <p:cNvPr id="2" name="Title 1">
            <a:extLst>
              <a:ext uri="{FF2B5EF4-FFF2-40B4-BE49-F238E27FC236}">
                <a16:creationId xmlns:a16="http://schemas.microsoft.com/office/drawing/2014/main"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id="{F742BE5D-DFB1-463A-A125-7302606C1165}"/>
              </a:ext>
            </a:extLst>
          </p:cNvPr>
          <p:cNvSpPr txBox="1"/>
          <p:nvPr/>
        </p:nvSpPr>
        <p:spPr>
          <a:xfrm>
            <a:off x="7302500" y="2111829"/>
            <a:ext cx="4413250" cy="2893100"/>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Umpires need to be consistent in monitoring how teams get on/off the field, conferences, enforcing the batter’s box rule and in other areas to create a sense of urgency during the contest.</a:t>
            </a: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0116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id="{F742BE5D-DFB1-463A-A125-7302606C1165}"/>
              </a:ext>
            </a:extLst>
          </p:cNvPr>
          <p:cNvSpPr txBox="1"/>
          <p:nvPr/>
        </p:nvSpPr>
        <p:spPr>
          <a:xfrm>
            <a:off x="5264331" y="2111829"/>
            <a:ext cx="6318069" cy="1692771"/>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Umpires need to recognize when excessive player conferences begin to delay the game, step in and expedite the conclusion of the meeting.</a:t>
            </a: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A group of baseball players on a field&#10;&#10;Description automatically generated">
            <a:extLst>
              <a:ext uri="{FF2B5EF4-FFF2-40B4-BE49-F238E27FC236}">
                <a16:creationId xmlns:a16="http://schemas.microsoft.com/office/drawing/2014/main" id="{52BD59A5-B50C-CC78-E5BD-44B27DB91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4"/>
            <a:ext cx="3251521" cy="3962210"/>
          </a:xfrm>
          <a:prstGeom prst="rect">
            <a:avLst/>
          </a:prstGeom>
        </p:spPr>
      </p:pic>
    </p:spTree>
    <p:extLst>
      <p:ext uri="{BB962C8B-B14F-4D97-AF65-F5344CB8AC3E}">
        <p14:creationId xmlns:p14="http://schemas.microsoft.com/office/powerpoint/2010/main" val="2355808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SPEED-UP RULES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514350" marR="0" indent="-285750">
              <a:spcBef>
                <a:spcPts val="0"/>
              </a:spcBef>
              <a:spcAft>
                <a:spcPts val="0"/>
              </a:spcAft>
              <a:buFont typeface="Arial" panose="020B0604020202020204" pitchFamily="34" charset="0"/>
              <a:buChar char="•"/>
            </a:pPr>
            <a:r>
              <a:rPr lang="en-US" sz="2800" dirty="0">
                <a:effectLst/>
                <a:ea typeface="Times New Roman" panose="02020603050405020304" pitchFamily="18" charset="0"/>
                <a:cs typeface="Times New Roman" panose="02020603050405020304" pitchFamily="18" charset="0"/>
              </a:rPr>
              <a:t>Courtesy runners for the pitcher and catcher may be used to include the player/DH, if used.</a:t>
            </a:r>
          </a:p>
          <a:p>
            <a:pPr marL="228600" marR="0" indent="0">
              <a:spcBef>
                <a:spcPts val="0"/>
              </a:spcBef>
              <a:spcAft>
                <a:spcPts val="0"/>
              </a:spcAft>
              <a:buNone/>
            </a:pPr>
            <a:endParaRPr lang="en-US" sz="2800" dirty="0">
              <a:effectLst/>
              <a:ea typeface="Times New Roman" panose="02020603050405020304" pitchFamily="18" charset="0"/>
            </a:endParaRPr>
          </a:p>
          <a:p>
            <a:pPr marL="514350" marR="0" indent="-285750">
              <a:spcBef>
                <a:spcPts val="0"/>
              </a:spcBef>
              <a:spcAft>
                <a:spcPts val="0"/>
              </a:spcAft>
              <a:buFont typeface="Arial" panose="020B0604020202020204" pitchFamily="34" charset="0"/>
              <a:buChar char="•"/>
              <a:tabLst>
                <a:tab pos="57150" algn="l"/>
              </a:tabLst>
            </a:pPr>
            <a:r>
              <a:rPr lang="en-US" sz="2800" dirty="0">
                <a:effectLst/>
                <a:ea typeface="Times New Roman" panose="02020603050405020304" pitchFamily="18" charset="0"/>
                <a:cs typeface="Times New Roman" panose="02020603050405020304" pitchFamily="18" charset="0"/>
              </a:rPr>
              <a:t>Teams may huddle outside the dugout before coming to bat, but may not huddle before taking the field.</a:t>
            </a:r>
          </a:p>
          <a:p>
            <a:pPr marL="228600" marR="0" indent="0">
              <a:spcBef>
                <a:spcPts val="0"/>
              </a:spcBef>
              <a:spcAft>
                <a:spcPts val="0"/>
              </a:spcAft>
              <a:buNone/>
              <a:tabLst>
                <a:tab pos="57150" algn="l"/>
              </a:tabLst>
            </a:pPr>
            <a:endParaRPr lang="en-US" sz="2800" dirty="0">
              <a:effectLst/>
              <a:ea typeface="Times New Roman" panose="02020603050405020304" pitchFamily="18" charset="0"/>
            </a:endParaRPr>
          </a:p>
          <a:p>
            <a:pPr marL="514350" marR="0" indent="-285750">
              <a:spcBef>
                <a:spcPts val="0"/>
              </a:spcBef>
              <a:spcAft>
                <a:spcPts val="0"/>
              </a:spcAft>
              <a:buFont typeface="Arial" panose="020B0604020202020204" pitchFamily="34" charset="0"/>
              <a:buChar char="•"/>
              <a:tabLst>
                <a:tab pos="57150" algn="l"/>
              </a:tabLst>
            </a:pPr>
            <a:r>
              <a:rPr lang="en-US" sz="2800" dirty="0">
                <a:effectLst/>
                <a:ea typeface="Times New Roman" panose="02020603050405020304" pitchFamily="18" charset="0"/>
                <a:cs typeface="Times New Roman" panose="02020603050405020304" pitchFamily="18" charset="0"/>
              </a:rPr>
              <a:t>After the pitcher completes his warm-ups, players may not huddle at the mound.</a:t>
            </a:r>
            <a:endParaRPr lang="en-US" sz="2800" dirty="0">
              <a:effectLst/>
              <a:ea typeface="Times New Roman" panose="02020603050405020304" pitchFamily="18" charset="0"/>
            </a:endParaRPr>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2254450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MERCY RULES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0" indent="0">
              <a:buNone/>
            </a:pPr>
            <a:r>
              <a:rPr lang="en-US" sz="2400" dirty="0"/>
              <a:t>The game ends when:</a:t>
            </a:r>
          </a:p>
          <a:p>
            <a:pPr marL="0" indent="0">
              <a:buNone/>
            </a:pPr>
            <a:endParaRPr lang="en-US" sz="2400" dirty="0">
              <a:effectLst/>
              <a:ea typeface="Times New Roman" panose="02020603050405020304" pitchFamily="18" charset="0"/>
            </a:endParaRPr>
          </a:p>
          <a:p>
            <a:pPr marR="0" lvl="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visiting team is behind 20 or more runs after 2 ½ innings, or if either team is ahead by 20 or more runs after</a:t>
            </a:r>
            <a:r>
              <a:rPr lang="en-US" sz="2400" dirty="0">
                <a:effectLst/>
                <a:ea typeface="Times New Roman" panose="02020603050405020304" pitchFamily="18" charset="0"/>
                <a:cs typeface="Times New Roman" panose="02020603050405020304" pitchFamily="18" charset="0"/>
              </a:rPr>
              <a:t> the third inning; </a:t>
            </a:r>
          </a:p>
          <a:p>
            <a:pPr marR="0" lvl="0">
              <a:spcBef>
                <a:spcPts val="0"/>
              </a:spcBef>
              <a:spcAft>
                <a:spcPts val="0"/>
              </a:spcAft>
              <a:buFont typeface="Arial" panose="020B0604020202020204" pitchFamily="34" charset="0"/>
              <a:buChar char="•"/>
            </a:pPr>
            <a:endParaRPr lang="en-US" sz="2400" dirty="0">
              <a:effectLst/>
              <a:ea typeface="Times New Roman" panose="02020603050405020304" pitchFamily="18" charset="0"/>
            </a:endParaRPr>
          </a:p>
          <a:p>
            <a:pPr marR="0" lvl="0">
              <a:spcBef>
                <a:spcPts val="0"/>
              </a:spcBef>
              <a:spcAft>
                <a:spcPts val="0"/>
              </a:spcAft>
              <a:buFont typeface="Arial" panose="020B0604020202020204" pitchFamily="34" charset="0"/>
              <a:buChar char="•"/>
            </a:pPr>
            <a:r>
              <a:rPr lang="en-US" sz="2400" dirty="0">
                <a:effectLst/>
                <a:ea typeface="Times New Roman" panose="02020603050405020304" pitchFamily="18" charset="0"/>
                <a:cs typeface="Times New Roman" panose="02020603050405020304" pitchFamily="18" charset="0"/>
              </a:rPr>
              <a:t>The visiting team is behind 15 or more runs after 3 ½ innings, or if either team is ahead by 15 after the fourth inning; </a:t>
            </a:r>
          </a:p>
          <a:p>
            <a:pPr marR="0" lvl="0">
              <a:spcBef>
                <a:spcPts val="0"/>
              </a:spcBef>
              <a:spcAft>
                <a:spcPts val="0"/>
              </a:spcAft>
              <a:buFont typeface="Arial" panose="020B0604020202020204" pitchFamily="34" charset="0"/>
              <a:buChar char="•"/>
            </a:pPr>
            <a:endParaRPr lang="en-US" sz="2400" dirty="0">
              <a:effectLst/>
              <a:ea typeface="Times New Roman" panose="02020603050405020304" pitchFamily="18" charset="0"/>
            </a:endParaRPr>
          </a:p>
          <a:p>
            <a:pPr marR="0" lvl="0">
              <a:spcBef>
                <a:spcPts val="0"/>
              </a:spcBef>
              <a:spcAft>
                <a:spcPts val="0"/>
              </a:spcAft>
              <a:buFont typeface="Arial" panose="020B0604020202020204" pitchFamily="34" charset="0"/>
              <a:buChar char="•"/>
            </a:pPr>
            <a:r>
              <a:rPr lang="en-US" sz="2400" dirty="0">
                <a:effectLst/>
                <a:ea typeface="Times New Roman" panose="02020603050405020304" pitchFamily="18" charset="0"/>
                <a:cs typeface="Times New Roman" panose="02020603050405020304" pitchFamily="18" charset="0"/>
              </a:rPr>
              <a:t>The visiting team is behind 10 or more runs after 4 ½ innings, or after the fifth inning, if either team is ahead by 10 runs in an equal number of innings.</a:t>
            </a:r>
            <a:endParaRPr lang="en-US" sz="2400" dirty="0">
              <a:effectLst/>
              <a:ea typeface="Times New Roman" panose="02020603050405020304" pitchFamily="18" charset="0"/>
            </a:endParaRPr>
          </a:p>
          <a:p>
            <a:pPr marL="0" indent="0">
              <a:buNone/>
            </a:pPr>
            <a:endParaRPr lang="en-US" dirty="0"/>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2113436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GAME ENDING PROCEDURES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0" marR="0" indent="0">
              <a:spcBef>
                <a:spcPts val="0"/>
              </a:spcBef>
              <a:spcAft>
                <a:spcPts val="0"/>
              </a:spcAft>
              <a:buNone/>
            </a:pPr>
            <a:r>
              <a:rPr lang="en-US" sz="2000" i="1" dirty="0">
                <a:effectLst/>
                <a:ea typeface="Times New Roman" panose="02020603050405020304" pitchFamily="18" charset="0"/>
                <a:cs typeface="Times New Roman" panose="02020603050405020304" pitchFamily="18" charset="0"/>
              </a:rPr>
              <a:t>Regular Season Games:</a:t>
            </a:r>
            <a:r>
              <a:rPr lang="en-US" sz="2000" dirty="0">
                <a:effectLst/>
                <a:ea typeface="Times New Roman" panose="02020603050405020304" pitchFamily="18" charset="0"/>
                <a:cs typeface="Times New Roman" panose="02020603050405020304" pitchFamily="18" charset="0"/>
              </a:rPr>
              <a:t> In the following three situations, any game which is terminated by darkness, rain or other cause will be considered a suspended game and shall continue from that point of suspension at the earliest time possible:</a:t>
            </a:r>
            <a:endParaRPr lang="en-US" sz="2000" dirty="0">
              <a:effectLst/>
              <a:ea typeface="Times New Roman" panose="02020603050405020304" pitchFamily="18" charset="0"/>
            </a:endParaRPr>
          </a:p>
          <a:p>
            <a:pPr marL="0" marR="0" indent="0">
              <a:spcBef>
                <a:spcPts val="0"/>
              </a:spcBef>
              <a:spcAft>
                <a:spcPts val="0"/>
              </a:spcAft>
              <a:buNone/>
            </a:pPr>
            <a:endParaRPr lang="en-US" sz="2000" dirty="0">
              <a:effectLst/>
              <a:ea typeface="Times New Roman" panose="02020603050405020304" pitchFamily="18" charset="0"/>
            </a:endParaRPr>
          </a:p>
          <a:p>
            <a:pPr marR="0" lvl="0">
              <a:spcBef>
                <a:spcPts val="0"/>
              </a:spcBef>
              <a:spcAft>
                <a:spcPts val="0"/>
              </a:spcAft>
              <a:buFont typeface="Arial" panose="020B0604020202020204" pitchFamily="34" charset="0"/>
              <a:buChar char="•"/>
            </a:pPr>
            <a:r>
              <a:rPr lang="en-US" sz="2000" i="1" dirty="0">
                <a:effectLst/>
                <a:ea typeface="Times New Roman" panose="02020603050405020304" pitchFamily="18" charset="0"/>
                <a:cs typeface="Times New Roman" panose="02020603050405020304" pitchFamily="18" charset="0"/>
              </a:rPr>
              <a:t>Before</a:t>
            </a:r>
            <a:r>
              <a:rPr lang="en-US" sz="2000" dirty="0">
                <a:effectLst/>
                <a:ea typeface="Times New Roman" panose="02020603050405020304" pitchFamily="18" charset="0"/>
                <a:cs typeface="Times New Roman" panose="02020603050405020304" pitchFamily="18" charset="0"/>
              </a:rPr>
              <a:t> it is a regulation game, or</a:t>
            </a:r>
          </a:p>
          <a:p>
            <a:pPr marL="0" marR="0" lvl="0" indent="0">
              <a:spcBef>
                <a:spcPts val="0"/>
              </a:spcBef>
              <a:spcAft>
                <a:spcPts val="0"/>
              </a:spcAft>
              <a:buNone/>
            </a:pPr>
            <a:endParaRPr lang="en-US" sz="2000" dirty="0">
              <a:effectLst/>
              <a:ea typeface="Times New Roman" panose="02020603050405020304" pitchFamily="18" charset="0"/>
            </a:endParaRPr>
          </a:p>
          <a:p>
            <a:pPr marR="0" lvl="0">
              <a:spcBef>
                <a:spcPts val="0"/>
              </a:spcBef>
              <a:spcAft>
                <a:spcPts val="0"/>
              </a:spcAft>
              <a:buFont typeface="Arial" panose="020B0604020202020204" pitchFamily="34" charset="0"/>
              <a:buChar char="•"/>
            </a:pPr>
            <a:r>
              <a:rPr lang="en-US" sz="2000" i="1" dirty="0">
                <a:effectLst/>
                <a:ea typeface="Times New Roman" panose="02020603050405020304" pitchFamily="18" charset="0"/>
                <a:cs typeface="Times New Roman" panose="02020603050405020304" pitchFamily="18" charset="0"/>
              </a:rPr>
              <a:t>After</a:t>
            </a:r>
            <a:r>
              <a:rPr lang="en-US" sz="2000" dirty="0">
                <a:effectLst/>
                <a:ea typeface="Times New Roman" panose="02020603050405020304" pitchFamily="18" charset="0"/>
                <a:cs typeface="Times New Roman" panose="02020603050405020304" pitchFamily="18" charset="0"/>
              </a:rPr>
              <a:t> it is a regulation game, and </a:t>
            </a:r>
          </a:p>
          <a:p>
            <a:pPr marR="0" lvl="0">
              <a:spcBef>
                <a:spcPts val="0"/>
              </a:spcBef>
              <a:spcAft>
                <a:spcPts val="0"/>
              </a:spcAft>
              <a:buFont typeface="Arial" panose="020B0604020202020204" pitchFamily="34" charset="0"/>
              <a:buChar char="•"/>
            </a:pPr>
            <a:endParaRPr lang="en-US" sz="2000" dirty="0">
              <a:effectLst/>
              <a:ea typeface="Times New Roman" panose="02020603050405020304" pitchFamily="18" charset="0"/>
            </a:endParaRPr>
          </a:p>
          <a:p>
            <a:pPr lvl="1">
              <a:spcBef>
                <a:spcPts val="0"/>
              </a:spcBef>
              <a:spcAft>
                <a:spcPts val="0"/>
              </a:spcAft>
              <a:buFont typeface="Wingdings" panose="05000000000000000000" pitchFamily="2" charset="2"/>
              <a:buChar char="§"/>
            </a:pPr>
            <a:r>
              <a:rPr lang="en-US" sz="2000" dirty="0">
                <a:effectLst/>
                <a:ea typeface="Times New Roman" panose="02020603050405020304" pitchFamily="18" charset="0"/>
                <a:cs typeface="Times New Roman" panose="02020603050405020304" pitchFamily="18" charset="0"/>
              </a:rPr>
              <a:t>It is tied, or </a:t>
            </a:r>
          </a:p>
          <a:p>
            <a:pPr lvl="1">
              <a:spcBef>
                <a:spcPts val="0"/>
              </a:spcBef>
              <a:spcAft>
                <a:spcPts val="0"/>
              </a:spcAft>
              <a:buFont typeface="Wingdings" panose="05000000000000000000" pitchFamily="2" charset="2"/>
              <a:buChar char="§"/>
            </a:pPr>
            <a:endParaRPr lang="en-US" sz="2000" dirty="0">
              <a:effectLst/>
              <a:ea typeface="Times New Roman" panose="02020603050405020304" pitchFamily="18" charset="0"/>
            </a:endParaRPr>
          </a:p>
          <a:p>
            <a:pPr lvl="1">
              <a:spcBef>
                <a:spcPts val="0"/>
              </a:spcBef>
              <a:spcAft>
                <a:spcPts val="0"/>
              </a:spcAft>
              <a:buFont typeface="Wingdings" panose="05000000000000000000" pitchFamily="2" charset="2"/>
              <a:buChar char="§"/>
            </a:pPr>
            <a:r>
              <a:rPr lang="en-US" sz="2000" dirty="0">
                <a:effectLst/>
                <a:ea typeface="Times New Roman" panose="02020603050405020304" pitchFamily="18" charset="0"/>
                <a:cs typeface="Times New Roman" panose="02020603050405020304" pitchFamily="18" charset="0"/>
              </a:rPr>
              <a:t>An inning is in progress and before the inning is completed, the visiting team has scored one or more runs to take the lead, and the home team has not retaken the lead.</a:t>
            </a:r>
            <a:endParaRPr lang="en-US" sz="2000" dirty="0">
              <a:effectLst/>
              <a:ea typeface="Times New Roman" panose="02020603050405020304" pitchFamily="18" charset="0"/>
            </a:endParaRPr>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3452365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GAME ENDING PROCEDURES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0" marR="0" indent="0">
              <a:spcBef>
                <a:spcPts val="0"/>
              </a:spcBef>
              <a:spcAft>
                <a:spcPts val="0"/>
              </a:spcAft>
              <a:buNone/>
            </a:pPr>
            <a:r>
              <a:rPr lang="en-US" sz="2400" i="1" dirty="0">
                <a:effectLst/>
                <a:ea typeface="Times New Roman" panose="02020603050405020304" pitchFamily="18" charset="0"/>
                <a:cs typeface="Times New Roman" panose="02020603050405020304" pitchFamily="18" charset="0"/>
              </a:rPr>
              <a:t>Post Season Games:</a:t>
            </a:r>
            <a:r>
              <a:rPr lang="en-US" sz="2400" dirty="0">
                <a:effectLst/>
                <a:ea typeface="Times New Roman" panose="02020603050405020304" pitchFamily="18" charset="0"/>
                <a:cs typeface="Times New Roman" panose="02020603050405020304" pitchFamily="18" charset="0"/>
              </a:rPr>
              <a:t> </a:t>
            </a:r>
          </a:p>
          <a:p>
            <a:pPr marL="0" marR="0" indent="0">
              <a:spcBef>
                <a:spcPts val="0"/>
              </a:spcBef>
              <a:spcAft>
                <a:spcPts val="0"/>
              </a:spcAft>
              <a:buNone/>
            </a:pPr>
            <a:endParaRPr lang="en-US" sz="2400" dirty="0">
              <a:ea typeface="Times New Roman" panose="02020603050405020304" pitchFamily="18" charset="0"/>
              <a:cs typeface="Times New Roman" panose="02020603050405020304" pitchFamily="18" charset="0"/>
            </a:endParaRPr>
          </a:p>
          <a:p>
            <a:pPr marR="0">
              <a:spcBef>
                <a:spcPts val="0"/>
              </a:spcBef>
              <a:spcAft>
                <a:spcPts val="0"/>
              </a:spcAft>
              <a:buFont typeface="Arial" panose="020B0604020202020204" pitchFamily="34" charset="0"/>
              <a:buChar char="•"/>
            </a:pPr>
            <a:r>
              <a:rPr lang="en-US" sz="2400" dirty="0">
                <a:effectLst/>
                <a:ea typeface="Times New Roman" panose="02020603050405020304" pitchFamily="18" charset="0"/>
                <a:cs typeface="Times New Roman" panose="02020603050405020304" pitchFamily="18" charset="0"/>
              </a:rPr>
              <a:t>All games will be played to their conclusion in seven innings unless the mercy rule comes into effect or extra innings are needed. </a:t>
            </a:r>
          </a:p>
          <a:p>
            <a:pPr marR="0">
              <a:spcBef>
                <a:spcPts val="0"/>
              </a:spcBef>
              <a:spcAft>
                <a:spcPts val="0"/>
              </a:spcAft>
              <a:buFont typeface="Arial" panose="020B0604020202020204" pitchFamily="34" charset="0"/>
              <a:buChar char="•"/>
            </a:pPr>
            <a:endParaRPr lang="en-US" sz="2400" dirty="0">
              <a:effectLst/>
              <a:ea typeface="Times New Roman" panose="02020603050405020304" pitchFamily="18" charset="0"/>
              <a:cs typeface="Times New Roman" panose="02020603050405020304" pitchFamily="18" charset="0"/>
            </a:endParaRPr>
          </a:p>
          <a:p>
            <a:pPr marR="0">
              <a:spcBef>
                <a:spcPts val="0"/>
              </a:spcBef>
              <a:spcAft>
                <a:spcPts val="0"/>
              </a:spcAft>
              <a:buFont typeface="Arial" panose="020B0604020202020204" pitchFamily="34" charset="0"/>
              <a:buChar char="•"/>
            </a:pPr>
            <a:r>
              <a:rPr lang="en-US" sz="2400" dirty="0">
                <a:effectLst/>
                <a:ea typeface="Times New Roman" panose="02020603050405020304" pitchFamily="18" charset="0"/>
                <a:cs typeface="Times New Roman" panose="02020603050405020304" pitchFamily="18" charset="0"/>
              </a:rPr>
              <a:t>All suspended games at the district, regional and state level shall be completed from the point of suspension to the conclusion of the contest at the earliest time possible.</a:t>
            </a:r>
          </a:p>
          <a:p>
            <a:pPr marL="0" marR="0" indent="0">
              <a:spcBef>
                <a:spcPts val="0"/>
              </a:spcBef>
              <a:spcAft>
                <a:spcPts val="0"/>
              </a:spcAft>
              <a:buNone/>
            </a:pPr>
            <a:endParaRPr lang="en-US" sz="2400" dirty="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2400" dirty="0">
                <a:effectLst/>
                <a:ea typeface="Times New Roman" panose="02020603050405020304" pitchFamily="18" charset="0"/>
                <a:cs typeface="Times New Roman" panose="02020603050405020304" pitchFamily="18" charset="0"/>
              </a:rPr>
              <a:t>NOTE: In all cases, the pitches thrown count toward the maximum number of pitches allowed.</a:t>
            </a:r>
            <a:endParaRPr lang="en-US" sz="2400" dirty="0">
              <a:effectLst/>
              <a:ea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2779849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GAME ENDING PROCEDURES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0" marR="0" indent="0">
              <a:spcBef>
                <a:spcPts val="0"/>
              </a:spcBef>
              <a:spcAft>
                <a:spcPts val="0"/>
              </a:spcAft>
              <a:buNone/>
            </a:pPr>
            <a:r>
              <a:rPr lang="en-US" sz="2800" i="1" dirty="0">
                <a:effectLst/>
                <a:ea typeface="Times New Roman" panose="02020603050405020304" pitchFamily="18" charset="0"/>
                <a:cs typeface="Times New Roman" panose="02020603050405020304" pitchFamily="18" charset="0"/>
              </a:rPr>
              <a:t>Sub Varsity Games:</a:t>
            </a:r>
            <a:r>
              <a:rPr lang="en-US" sz="2800" dirty="0">
                <a:effectLst/>
                <a:ea typeface="Times New Roman" panose="02020603050405020304" pitchFamily="18" charset="0"/>
                <a:cs typeface="Times New Roman" panose="02020603050405020304" pitchFamily="18" charset="0"/>
              </a:rPr>
              <a:t> </a:t>
            </a:r>
          </a:p>
          <a:p>
            <a:pPr marL="0" marR="0" indent="0">
              <a:spcBef>
                <a:spcPts val="0"/>
              </a:spcBef>
              <a:spcAft>
                <a:spcPts val="0"/>
              </a:spcAft>
              <a:buNone/>
            </a:pPr>
            <a:endParaRPr lang="en-US" sz="1050" dirty="0">
              <a:ea typeface="Times New Roman" panose="02020603050405020304" pitchFamily="18" charset="0"/>
              <a:cs typeface="Times New Roman" panose="02020603050405020304" pitchFamily="18" charset="0"/>
            </a:endParaRPr>
          </a:p>
          <a:p>
            <a:pPr>
              <a:spcBef>
                <a:spcPts val="0"/>
              </a:spcBef>
              <a:spcAft>
                <a:spcPts val="0"/>
              </a:spcAft>
              <a:buFont typeface="Arial" panose="020B0604020202020204" pitchFamily="34" charset="0"/>
              <a:buChar char="•"/>
            </a:pPr>
            <a:r>
              <a:rPr lang="en-US" sz="2200" dirty="0">
                <a:effectLst/>
                <a:ea typeface="Times New Roman" panose="02020603050405020304" pitchFamily="18" charset="0"/>
              </a:rPr>
              <a:t>Sub varsity games have a two-hour time limit. A new inning will not begin after the limit is reached. The home team is entitled to bat in the limited inning even if they are ahead. The limit begins when the lineups are exchanged at the pre-game conference. </a:t>
            </a:r>
            <a:r>
              <a:rPr lang="en-US" sz="2200" dirty="0">
                <a:effectLst/>
                <a:ea typeface="Times New Roman" panose="02020603050405020304" pitchFamily="18" charset="0"/>
                <a:cs typeface="Times New Roman" panose="02020603050405020304" pitchFamily="18" charset="0"/>
              </a:rPr>
              <a:t>This adoption does </a:t>
            </a:r>
            <a:r>
              <a:rPr lang="en-US" sz="2200" i="1" dirty="0">
                <a:effectLst/>
                <a:ea typeface="Times New Roman" panose="02020603050405020304" pitchFamily="18" charset="0"/>
                <a:cs typeface="Times New Roman" panose="02020603050405020304" pitchFamily="18" charset="0"/>
              </a:rPr>
              <a:t>not </a:t>
            </a:r>
            <a:r>
              <a:rPr lang="en-US" sz="2200" dirty="0">
                <a:effectLst/>
                <a:ea typeface="Times New Roman" panose="02020603050405020304" pitchFamily="18" charset="0"/>
                <a:cs typeface="Times New Roman" panose="02020603050405020304" pitchFamily="18" charset="0"/>
              </a:rPr>
              <a:t>affect coaches mutually agreeing to end a game at any point. </a:t>
            </a:r>
            <a:endParaRPr lang="en-US" sz="2200" dirty="0">
              <a:effectLst/>
              <a:ea typeface="Times New Roman" panose="02020603050405020304" pitchFamily="18" charset="0"/>
            </a:endParaRPr>
          </a:p>
          <a:p>
            <a:pPr marL="0" marR="0" indent="0">
              <a:spcBef>
                <a:spcPts val="0"/>
              </a:spcBef>
              <a:spcAft>
                <a:spcPts val="0"/>
              </a:spcAft>
              <a:buNone/>
            </a:pPr>
            <a:endParaRPr lang="en-US" sz="1050" dirty="0">
              <a:effectLst/>
              <a:ea typeface="Times New Roman" panose="02020603050405020304" pitchFamily="18" charset="0"/>
              <a:cs typeface="Times New Roman" panose="02020603050405020304" pitchFamily="18" charset="0"/>
            </a:endParaRPr>
          </a:p>
          <a:p>
            <a:pPr marL="0" indent="0">
              <a:spcBef>
                <a:spcPts val="0"/>
              </a:spcBef>
              <a:spcAft>
                <a:spcPts val="0"/>
              </a:spcAft>
              <a:buNone/>
            </a:pPr>
            <a:r>
              <a:rPr lang="en-US" sz="2800" i="1" dirty="0">
                <a:effectLst/>
                <a:latin typeface="Calibri" panose="020F0502020204030204" pitchFamily="34" charset="0"/>
                <a:ea typeface="Times New Roman" panose="02020603050405020304" pitchFamily="18" charset="0"/>
              </a:rPr>
              <a:t>Varsity Tournament Games:</a:t>
            </a:r>
            <a:r>
              <a:rPr lang="en-US" sz="2800" dirty="0">
                <a:effectLst/>
                <a:latin typeface="Calibri" panose="020F0502020204030204" pitchFamily="34" charset="0"/>
                <a:ea typeface="Times New Roman" panose="02020603050405020304" pitchFamily="18" charset="0"/>
              </a:rPr>
              <a:t> </a:t>
            </a:r>
          </a:p>
          <a:p>
            <a:pPr marL="0" indent="0">
              <a:spcBef>
                <a:spcPts val="0"/>
              </a:spcBef>
              <a:spcAft>
                <a:spcPts val="0"/>
              </a:spcAft>
              <a:buNone/>
            </a:pPr>
            <a:endParaRPr lang="en-US" sz="1050" dirty="0">
              <a:effectLst/>
              <a:latin typeface="Calibri" panose="020F0502020204030204" pitchFamily="34" charset="0"/>
              <a:ea typeface="Times New Roman" panose="02020603050405020304" pitchFamily="18" charset="0"/>
            </a:endParaRPr>
          </a:p>
          <a:p>
            <a:pPr>
              <a:spcBef>
                <a:spcPts val="0"/>
              </a:spcBef>
              <a:spcAft>
                <a:spcPts val="0"/>
              </a:spcAft>
              <a:buFont typeface="Arial" panose="020B0604020202020204" pitchFamily="34" charset="0"/>
              <a:buChar char="•"/>
            </a:pPr>
            <a:r>
              <a:rPr lang="en-US" sz="2200" dirty="0">
                <a:effectLst/>
                <a:ea typeface="Times New Roman" panose="02020603050405020304" pitchFamily="18" charset="0"/>
              </a:rPr>
              <a:t>If time limits are part of the tournament structure, all schools, athletic directors and coaches who participate have given tacit approval for the stated time limit. Any subsequent change to the time limit must be approved by both coaches.</a:t>
            </a:r>
          </a:p>
          <a:p>
            <a:endParaRPr lang="en-US" dirty="0"/>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2325572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MEDIA AREAS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L="0" marR="0" indent="0">
              <a:spcBef>
                <a:spcPts val="0"/>
              </a:spcBef>
              <a:spcAft>
                <a:spcPts val="0"/>
              </a:spcAft>
              <a:buNone/>
            </a:pPr>
            <a:r>
              <a:rPr lang="en-US" sz="2000" dirty="0">
                <a:effectLst/>
                <a:ea typeface="Times New Roman" panose="02020603050405020304" pitchFamily="18" charset="0"/>
                <a:cs typeface="Times New Roman" panose="02020603050405020304" pitchFamily="18" charset="0"/>
              </a:rPr>
              <a:t>Formal media areas will not be established.</a:t>
            </a:r>
            <a:endParaRPr lang="en-US" sz="2000" dirty="0">
              <a:effectLst/>
              <a:ea typeface="Times New Roman" panose="02020603050405020304" pitchFamily="18" charset="0"/>
            </a:endParaRPr>
          </a:p>
          <a:p>
            <a:pPr marL="0" marR="0" indent="0">
              <a:spcBef>
                <a:spcPts val="0"/>
              </a:spcBef>
              <a:spcAft>
                <a:spcPts val="0"/>
              </a:spcAft>
              <a:buNone/>
            </a:pPr>
            <a:endParaRPr lang="en-US" sz="2000" dirty="0">
              <a:effectLst/>
              <a:ea typeface="Calibri" panose="020F0502020204030204" pitchFamily="34" charset="0"/>
              <a:cs typeface="Consolas" panose="020B0609020204030204" pitchFamily="49" charset="0"/>
            </a:endParaRPr>
          </a:p>
          <a:p>
            <a:pPr>
              <a:spcBef>
                <a:spcPts val="0"/>
              </a:spcBef>
              <a:spcAft>
                <a:spcPts val="0"/>
              </a:spcAft>
              <a:buFont typeface="Arial" panose="020B0604020202020204" pitchFamily="34" charset="0"/>
              <a:buChar char="•"/>
            </a:pPr>
            <a:r>
              <a:rPr lang="en-US" sz="2000" dirty="0">
                <a:effectLst/>
                <a:ea typeface="Calibri" panose="020F0502020204030204" pitchFamily="34" charset="0"/>
                <a:cs typeface="Consolas" panose="020B0609020204030204" pitchFamily="49" charset="0"/>
              </a:rPr>
              <a:t>Media personnel are anyone with a camera or any member of the media who the plate umpire approves to be on the field.</a:t>
            </a:r>
          </a:p>
          <a:p>
            <a:pPr marL="0" indent="0">
              <a:spcBef>
                <a:spcPts val="0"/>
              </a:spcBef>
              <a:spcAft>
                <a:spcPts val="0"/>
              </a:spcAft>
              <a:buNone/>
            </a:pPr>
            <a:endParaRPr lang="en-US" sz="1000" dirty="0">
              <a:effectLst/>
              <a:ea typeface="Calibri" panose="020F0502020204030204" pitchFamily="34" charset="0"/>
              <a:cs typeface="Consolas" panose="020B0609020204030204" pitchFamily="49" charset="0"/>
            </a:endParaRPr>
          </a:p>
          <a:p>
            <a:pPr marL="800100" marR="0" indent="-285750">
              <a:spcBef>
                <a:spcPts val="0"/>
              </a:spcBef>
              <a:spcAft>
                <a:spcPts val="0"/>
              </a:spcAft>
              <a:tabLst>
                <a:tab pos="860425" algn="l"/>
              </a:tabLst>
            </a:pPr>
            <a:r>
              <a:rPr lang="en-US" sz="2000" dirty="0">
                <a:effectLst/>
                <a:ea typeface="Calibri" panose="020F0502020204030204" pitchFamily="34" charset="0"/>
                <a:cs typeface="Consolas" panose="020B0609020204030204" pitchFamily="49" charset="0"/>
              </a:rPr>
              <a:t> For playoff games, only credentialed media will be allowed on the field.</a:t>
            </a:r>
          </a:p>
          <a:p>
            <a:pPr marL="800100" marR="0" indent="-285750">
              <a:spcBef>
                <a:spcPts val="0"/>
              </a:spcBef>
              <a:spcAft>
                <a:spcPts val="0"/>
              </a:spcAft>
              <a:buNone/>
              <a:tabLst>
                <a:tab pos="457200" algn="l"/>
              </a:tabLst>
            </a:pPr>
            <a:endParaRPr lang="en-US" sz="1000" dirty="0">
              <a:effectLst/>
              <a:ea typeface="Calibri" panose="020F0502020204030204" pitchFamily="34" charset="0"/>
              <a:cs typeface="Consolas" panose="020B0609020204030204" pitchFamily="49" charset="0"/>
            </a:endParaRPr>
          </a:p>
          <a:p>
            <a:pPr marL="800100" marR="0" indent="-285750">
              <a:spcBef>
                <a:spcPts val="0"/>
              </a:spcBef>
              <a:spcAft>
                <a:spcPts val="0"/>
              </a:spcAft>
            </a:pPr>
            <a:r>
              <a:rPr lang="en-US" sz="2000" dirty="0">
                <a:effectLst/>
                <a:ea typeface="Calibri" panose="020F0502020204030204" pitchFamily="34" charset="0"/>
                <a:cs typeface="Consolas" panose="020B0609020204030204" pitchFamily="49" charset="0"/>
              </a:rPr>
              <a:t>For regular season games, it is the plate umpire’s discretion to determine who to allow on the field. Such personnel must be mobile and must stay against the fence. For non-compliance, they may be asked to leave.</a:t>
            </a:r>
          </a:p>
          <a:p>
            <a:pPr marL="742950" marR="0" indent="-228600">
              <a:spcBef>
                <a:spcPts val="0"/>
              </a:spcBef>
              <a:spcAft>
                <a:spcPts val="0"/>
              </a:spcAft>
            </a:pPr>
            <a:endParaRPr lang="en-US" sz="2000" dirty="0">
              <a:ea typeface="Calibri" panose="020F0502020204030204" pitchFamily="34" charset="0"/>
              <a:cs typeface="Consolas" panose="020B0609020204030204" pitchFamily="49" charset="0"/>
            </a:endParaRPr>
          </a:p>
          <a:p>
            <a:pPr marL="342900" lvl="1" indent="-342900">
              <a:spcBef>
                <a:spcPts val="0"/>
              </a:spcBef>
              <a:spcAft>
                <a:spcPts val="0"/>
              </a:spcAft>
              <a:tabLst>
                <a:tab pos="346075" algn="l"/>
              </a:tabLst>
            </a:pPr>
            <a:r>
              <a:rPr lang="en-US" sz="2000" dirty="0">
                <a:effectLst/>
                <a:ea typeface="Calibri" panose="020F0502020204030204" pitchFamily="34" charset="0"/>
                <a:cs typeface="Consolas" panose="020B0609020204030204" pitchFamily="49" charset="0"/>
              </a:rPr>
              <a:t>Anyone who intentionally interferes shall be removed from the confines of field and reported to CHSAA via the game report. Subsequent violators shall be banned from CHSAA events for the remainder of the season.</a:t>
            </a:r>
          </a:p>
          <a:p>
            <a:endParaRPr lang="en-US" dirty="0"/>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879962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MEDIA AREAS</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Content Placeholder 2">
            <a:extLst>
              <a:ext uri="{FF2B5EF4-FFF2-40B4-BE49-F238E27FC236}">
                <a16:creationId xmlns:a16="http://schemas.microsoft.com/office/drawing/2014/main" id="{DE0B32E1-FB08-CF2A-1ACE-F213A126F5BF}"/>
              </a:ext>
            </a:extLst>
          </p:cNvPr>
          <p:cNvSpPr>
            <a:spLocks noGrp="1"/>
          </p:cNvSpPr>
          <p:nvPr>
            <p:ph idx="1"/>
          </p:nvPr>
        </p:nvSpPr>
        <p:spPr/>
        <p:txBody>
          <a:bodyPr/>
          <a:lstStyle/>
          <a:p>
            <a:pPr marR="0" lvl="0">
              <a:spcBef>
                <a:spcPts val="0"/>
              </a:spcBef>
              <a:spcAft>
                <a:spcPts val="0"/>
              </a:spcAft>
              <a:buFont typeface="Arial" panose="020B0604020202020204" pitchFamily="34" charset="0"/>
              <a:buChar char="•"/>
            </a:pPr>
            <a:r>
              <a:rPr lang="en-US" sz="2800" dirty="0">
                <a:solidFill>
                  <a:srgbClr val="1F497D"/>
                </a:solidFill>
                <a:effectLst/>
                <a:latin typeface="Calibri" panose="020F0502020204030204" pitchFamily="34" charset="0"/>
                <a:ea typeface="Calibri" panose="020F0502020204030204" pitchFamily="34" charset="0"/>
              </a:rPr>
              <a:t>Do not designate a media area.</a:t>
            </a:r>
          </a:p>
          <a:p>
            <a:pPr marL="0" marR="0" lvl="0" indent="0">
              <a:spcBef>
                <a:spcPts val="0"/>
              </a:spcBef>
              <a:spcAft>
                <a:spcPts val="0"/>
              </a:spcAft>
              <a:buNone/>
            </a:pPr>
            <a:endParaRPr lang="en-US" sz="800" dirty="0">
              <a:solidFill>
                <a:srgbClr val="1F497D"/>
              </a:solidFill>
              <a:effectLst/>
              <a:latin typeface="Calibri" panose="020F0502020204030204" pitchFamily="34" charset="0"/>
              <a:ea typeface="Calibri" panose="020F0502020204030204" pitchFamily="34" charset="0"/>
            </a:endParaRPr>
          </a:p>
          <a:p>
            <a:pPr marR="0" lvl="0">
              <a:spcBef>
                <a:spcPts val="0"/>
              </a:spcBef>
              <a:spcAft>
                <a:spcPts val="0"/>
              </a:spcAft>
              <a:buFont typeface="Arial" panose="020B0604020202020204" pitchFamily="34" charset="0"/>
              <a:buChar char="•"/>
            </a:pPr>
            <a:r>
              <a:rPr lang="en-US" sz="2800" dirty="0">
                <a:solidFill>
                  <a:srgbClr val="1F497D"/>
                </a:solidFill>
                <a:effectLst/>
                <a:latin typeface="Calibri" panose="020F0502020204030204" pitchFamily="34" charset="0"/>
                <a:ea typeface="Calibri" panose="020F0502020204030204" pitchFamily="34" charset="0"/>
              </a:rPr>
              <a:t>If the media are authorized by the UIC to be on the field:</a:t>
            </a:r>
          </a:p>
          <a:p>
            <a:pPr marR="0" lvl="1">
              <a:spcBef>
                <a:spcPts val="0"/>
              </a:spcBef>
              <a:spcAft>
                <a:spcPts val="0"/>
              </a:spcAft>
              <a:buFont typeface="Wingdings" panose="05000000000000000000" pitchFamily="2" charset="2"/>
              <a:buChar char="§"/>
            </a:pPr>
            <a:r>
              <a:rPr lang="en-US" sz="2800" dirty="0">
                <a:solidFill>
                  <a:srgbClr val="1F497D"/>
                </a:solidFill>
                <a:effectLst/>
                <a:latin typeface="Calibri" panose="020F0502020204030204" pitchFamily="34" charset="0"/>
                <a:ea typeface="Calibri" panose="020F0502020204030204" pitchFamily="34" charset="0"/>
              </a:rPr>
              <a:t>Any intentional act is spectator interference;</a:t>
            </a:r>
          </a:p>
          <a:p>
            <a:pPr marR="0" lvl="1">
              <a:spcBef>
                <a:spcPts val="0"/>
              </a:spcBef>
              <a:spcAft>
                <a:spcPts val="0"/>
              </a:spcAft>
              <a:buFont typeface="Wingdings" panose="05000000000000000000" pitchFamily="2" charset="2"/>
              <a:buChar char="§"/>
            </a:pPr>
            <a:r>
              <a:rPr lang="en-US" sz="2800" dirty="0">
                <a:solidFill>
                  <a:srgbClr val="1F497D"/>
                </a:solidFill>
                <a:effectLst/>
                <a:latin typeface="Calibri" panose="020F0502020204030204" pitchFamily="34" charset="0"/>
                <a:ea typeface="Calibri" panose="020F0502020204030204" pitchFamily="34" charset="0"/>
              </a:rPr>
              <a:t>If the ball does not touch anything it remains live and in play.</a:t>
            </a:r>
          </a:p>
          <a:p>
            <a:pPr marR="0" lvl="1">
              <a:spcBef>
                <a:spcPts val="0"/>
              </a:spcBef>
              <a:spcAft>
                <a:spcPts val="0"/>
              </a:spcAft>
              <a:buFont typeface="Wingdings" panose="05000000000000000000" pitchFamily="2" charset="2"/>
              <a:buChar char="§"/>
            </a:pPr>
            <a:r>
              <a:rPr lang="en-US" sz="2800" dirty="0">
                <a:solidFill>
                  <a:srgbClr val="1F497D"/>
                </a:solidFill>
                <a:effectLst/>
                <a:latin typeface="Calibri" panose="020F0502020204030204" pitchFamily="34" charset="0"/>
                <a:ea typeface="Calibri" panose="020F0502020204030204" pitchFamily="34" charset="0"/>
              </a:rPr>
              <a:t>If the ball touches anything</a:t>
            </a:r>
            <a:r>
              <a:rPr lang="en-US" sz="2800">
                <a:solidFill>
                  <a:srgbClr val="1F497D"/>
                </a:solidFill>
                <a:effectLst/>
                <a:latin typeface="Calibri" panose="020F0502020204030204" pitchFamily="34" charset="0"/>
                <a:ea typeface="Calibri" panose="020F0502020204030204" pitchFamily="34" charset="0"/>
              </a:rPr>
              <a:t>, it </a:t>
            </a:r>
            <a:r>
              <a:rPr lang="en-US" sz="2800" dirty="0">
                <a:solidFill>
                  <a:srgbClr val="1F497D"/>
                </a:solidFill>
                <a:effectLst/>
                <a:latin typeface="Calibri" panose="020F0502020204030204" pitchFamily="34" charset="0"/>
                <a:ea typeface="Calibri" panose="020F0502020204030204" pitchFamily="34" charset="0"/>
              </a:rPr>
              <a:t>is dead and the appropriate award is made.</a:t>
            </a:r>
          </a:p>
          <a:p>
            <a:pPr marL="457200" marR="0" lvl="1" indent="0">
              <a:spcBef>
                <a:spcPts val="0"/>
              </a:spcBef>
              <a:spcAft>
                <a:spcPts val="0"/>
              </a:spcAft>
              <a:buNone/>
            </a:pPr>
            <a:endParaRPr lang="en-US" sz="800" dirty="0">
              <a:solidFill>
                <a:srgbClr val="1F497D"/>
              </a:solidFill>
              <a:effectLst/>
              <a:latin typeface="Calibri" panose="020F0502020204030204" pitchFamily="34" charset="0"/>
              <a:ea typeface="Calibri" panose="020F0502020204030204" pitchFamily="34" charset="0"/>
            </a:endParaRPr>
          </a:p>
          <a:p>
            <a:pPr marR="0" lvl="0">
              <a:spcBef>
                <a:spcPts val="0"/>
              </a:spcBef>
              <a:spcAft>
                <a:spcPts val="0"/>
              </a:spcAft>
              <a:buFont typeface="Arial" panose="020B0604020202020204" pitchFamily="34" charset="0"/>
              <a:buChar char="•"/>
            </a:pPr>
            <a:r>
              <a:rPr lang="en-US" sz="2800" dirty="0">
                <a:solidFill>
                  <a:srgbClr val="1F497D"/>
                </a:solidFill>
                <a:effectLst/>
                <a:latin typeface="Calibri" panose="020F0502020204030204" pitchFamily="34" charset="0"/>
                <a:ea typeface="Calibri" panose="020F0502020204030204" pitchFamily="34" charset="0"/>
              </a:rPr>
              <a:t>If the media are not authorized by the UIC to be on the field, treat it as spectator interference.</a:t>
            </a:r>
          </a:p>
          <a:p>
            <a:pPr marL="0" marR="0" indent="0">
              <a:spcBef>
                <a:spcPts val="0"/>
              </a:spcBef>
              <a:spcAft>
                <a:spcPts val="0"/>
              </a:spcAft>
              <a:buNone/>
            </a:pPr>
            <a:endParaRPr lang="en-US" sz="11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639254D2-623A-0DE1-5432-31B0220A476B}"/>
              </a:ext>
            </a:extLst>
          </p:cNvPr>
          <p:cNvSpPr txBox="1"/>
          <p:nvPr/>
        </p:nvSpPr>
        <p:spPr>
          <a:xfrm>
            <a:off x="1589650" y="82034"/>
            <a:ext cx="3080824" cy="369332"/>
          </a:xfrm>
          <a:prstGeom prst="rect">
            <a:avLst/>
          </a:prstGeom>
          <a:noFill/>
        </p:spPr>
        <p:txBody>
          <a:bodyPr wrap="square" rtlCol="0">
            <a:spAutoFit/>
          </a:bodyPr>
          <a:lstStyle/>
          <a:p>
            <a:r>
              <a:rPr lang="en-US" dirty="0">
                <a:solidFill>
                  <a:schemeClr val="bg1"/>
                </a:solidFill>
              </a:rPr>
              <a:t>State Association Adoption</a:t>
            </a:r>
          </a:p>
        </p:txBody>
      </p:sp>
    </p:spTree>
    <p:extLst>
      <p:ext uri="{BB962C8B-B14F-4D97-AF65-F5344CB8AC3E}">
        <p14:creationId xmlns:p14="http://schemas.microsoft.com/office/powerpoint/2010/main" val="2018206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344729"/>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HS Company PowerPoint_2019_Wide Format" id="{07CB1438-9295-4A0D-ADAE-D4D7F1D43FF8}" vid="{CDBA28B3-BD56-47B2-8EF0-6C21F93611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69CA04A0ED8448A0B4D295BC1D9118" ma:contentTypeVersion="15" ma:contentTypeDescription="Create a new document." ma:contentTypeScope="" ma:versionID="172daa297825715d9425a4d20565a975">
  <xsd:schema xmlns:xsd="http://www.w3.org/2001/XMLSchema" xmlns:xs="http://www.w3.org/2001/XMLSchema" xmlns:p="http://schemas.microsoft.com/office/2006/metadata/properties" xmlns:ns1="http://schemas.microsoft.com/sharepoint/v3" xmlns:ns3="b4cb0f02-3c2b-4fef-97a7-4b09cd56ff12" xmlns:ns4="19c3b78d-99b7-455c-a43a-975a02b02fc9" targetNamespace="http://schemas.microsoft.com/office/2006/metadata/properties" ma:root="true" ma:fieldsID="fbf6c900398f93607baf71872b65611f" ns1:_="" ns3:_="" ns4:_="">
    <xsd:import namespace="http://schemas.microsoft.com/sharepoint/v3"/>
    <xsd:import namespace="b4cb0f02-3c2b-4fef-97a7-4b09cd56ff12"/>
    <xsd:import namespace="19c3b78d-99b7-455c-a43a-975a02b02fc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cb0f02-3c2b-4fef-97a7-4b09cd56ff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c3b78d-99b7-455c-a43a-975a02b02fc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83D33A56-D067-4C88-8ED1-D94D1C862D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cb0f02-3c2b-4fef-97a7-4b09cd56ff12"/>
    <ds:schemaRef ds:uri="19c3b78d-99b7-455c-a43a-975a02b02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499805-7E40-49AE-9680-EA68926B8E13}">
  <ds:schemaRefs>
    <ds:schemaRef ds:uri="http://schemas.microsoft.com/sharepoint/v3/contenttype/forms"/>
  </ds:schemaRefs>
</ds:datastoreItem>
</file>

<file path=customXml/itemProps3.xml><?xml version="1.0" encoding="utf-8"?>
<ds:datastoreItem xmlns:ds="http://schemas.openxmlformats.org/officeDocument/2006/customXml" ds:itemID="{BF5A4A6A-A804-481D-9CEF-2C0DD703FDD8}">
  <ds:schemaRefs>
    <ds:schemaRef ds:uri="http://purl.org/dc/dcmitype/"/>
    <ds:schemaRef ds:uri="http://schemas.microsoft.com/office/2006/documentManagement/types"/>
    <ds:schemaRef ds:uri="b4cb0f02-3c2b-4fef-97a7-4b09cd56ff12"/>
    <ds:schemaRef ds:uri="http://purl.org/dc/elements/1.1/"/>
    <ds:schemaRef ds:uri="http://purl.org/dc/terms/"/>
    <ds:schemaRef ds:uri="http://schemas.microsoft.com/sharepoint/v3"/>
    <ds:schemaRef ds:uri="http://schemas.openxmlformats.org/package/2006/metadata/core-properties"/>
    <ds:schemaRef ds:uri="http://schemas.microsoft.com/office/infopath/2007/PartnerControls"/>
    <ds:schemaRef ds:uri="19c3b78d-99b7-455c-a43a-975a02b02fc9"/>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NFHS Company PowerPoint_2019_Wide Format</Template>
  <TotalTime>6026</TotalTime>
  <Words>2573</Words>
  <Application>Microsoft Office PowerPoint</Application>
  <PresentationFormat>Widescreen</PresentationFormat>
  <Paragraphs>264</Paragraphs>
  <Slides>33</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Courier New</vt:lpstr>
      <vt:lpstr>Symbol</vt:lpstr>
      <vt:lpstr>Times New Roman</vt:lpstr>
      <vt:lpstr>Wingdings</vt:lpstr>
      <vt:lpstr>Office Theme</vt:lpstr>
      <vt:lpstr>John Sullivan – CHSAA Asst Commissioner GEORGE DEMETRIOU – RULES INTERPRETER george.Demetriou.cos@GMAIL.COM</vt:lpstr>
      <vt:lpstr>SUMMARY</vt:lpstr>
      <vt:lpstr>1-6-1 PLAYER COMMUNICATION EQUIPMENT</vt:lpstr>
      <vt:lpstr>1-6-1 PLAYER COMMUNICATION EQUIPMENT</vt:lpstr>
      <vt:lpstr>1-6-1 PLAYER COMMUNICATION EQUIPMENT</vt:lpstr>
      <vt:lpstr>PLAYER COMMUNICATION EQUIPMENT rule 3-2-5</vt:lpstr>
      <vt:lpstr>PLAYER COMMUNICATION EQUIPMENT rule 1-6-2</vt:lpstr>
      <vt:lpstr>PLAYER COMMUNICATION EQUIPMENT  rule 3-2-5</vt:lpstr>
      <vt:lpstr>PLAYER COMMUNICATION EQUIPMENT rule 3-2-5</vt:lpstr>
      <vt:lpstr>UMPIRE-IN-CHIEF rule 10-2-3h</vt:lpstr>
      <vt:lpstr> UMPIRE-IN-CHIEF Rule 10-2-3h </vt:lpstr>
      <vt:lpstr>UMPIRE-IN-CHIEF Rule 10-2-3h</vt:lpstr>
      <vt:lpstr>2024 NFHS BASEBALL </vt:lpstr>
      <vt:lpstr>Approaching Umpires</vt:lpstr>
      <vt:lpstr>Approaching Umpires</vt:lpstr>
      <vt:lpstr>Approaching Umpires</vt:lpstr>
      <vt:lpstr>EJECTION PROTOCOL</vt:lpstr>
      <vt:lpstr>Malicious contact</vt:lpstr>
      <vt:lpstr>Malicious contact</vt:lpstr>
      <vt:lpstr>Profanity (DIRECT OR INDIRECT)</vt:lpstr>
      <vt:lpstr>PACE OF PLAY</vt:lpstr>
      <vt:lpstr>PACE OF PLAY</vt:lpstr>
      <vt:lpstr>PACE OF PLAY</vt:lpstr>
      <vt:lpstr>PACE OF PLAY</vt:lpstr>
      <vt:lpstr>PACE OF PLAY</vt:lpstr>
      <vt:lpstr>SPEED-UP RULES</vt:lpstr>
      <vt:lpstr>MERCY RULES</vt:lpstr>
      <vt:lpstr>GAME ENDING PROCEDURES</vt:lpstr>
      <vt:lpstr>GAME ENDING PROCEDURES</vt:lpstr>
      <vt:lpstr>GAME ENDING PROCEDURES</vt:lpstr>
      <vt:lpstr>MEDIA AREAS</vt:lpstr>
      <vt:lpstr>MEDIA AREAS</vt:lpstr>
      <vt:lpstr>Thank You</vt:lpstr>
    </vt:vector>
  </TitlesOfParts>
  <Company>NFHS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federation of state high school associations</dc:title>
  <dc:creator>Ross Bray</dc:creator>
  <cp:lastModifiedBy>Terry Angell</cp:lastModifiedBy>
  <cp:revision>148</cp:revision>
  <cp:lastPrinted>2021-07-08T14:24:01Z</cp:lastPrinted>
  <dcterms:created xsi:type="dcterms:W3CDTF">2020-02-12T19:35:51Z</dcterms:created>
  <dcterms:modified xsi:type="dcterms:W3CDTF">2024-02-01T21:43:55Z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0x0101006B69CA04A0ED8448A0B4D295BC1D9118</vt:lpwstr>
  </property>
</Properties>
</file>